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6" r:id="rId2"/>
    <p:sldId id="287" r:id="rId3"/>
    <p:sldId id="312" r:id="rId4"/>
    <p:sldId id="309" r:id="rId5"/>
    <p:sldId id="310" r:id="rId6"/>
    <p:sldId id="308" r:id="rId7"/>
    <p:sldId id="311" r:id="rId8"/>
    <p:sldId id="300" r:id="rId9"/>
    <p:sldId id="307" r:id="rId10"/>
    <p:sldId id="258" r:id="rId11"/>
    <p:sldId id="267" r:id="rId12"/>
    <p:sldId id="268" r:id="rId13"/>
    <p:sldId id="289" r:id="rId14"/>
    <p:sldId id="290" r:id="rId15"/>
    <p:sldId id="296" r:id="rId16"/>
    <p:sldId id="297" r:id="rId17"/>
    <p:sldId id="306" r:id="rId18"/>
    <p:sldId id="305" r:id="rId19"/>
    <p:sldId id="298" r:id="rId20"/>
    <p:sldId id="301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84" r:id="rId30"/>
    <p:sldId id="285" r:id="rId3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126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0666D-0B4B-4072-B2EB-80CB0B3B5730}" type="datetimeFigureOut">
              <a:rPr lang="nl-NL" smtClean="0"/>
              <a:pPr/>
              <a:t>2-4-2013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8E837-8046-4368-8DE3-179C80F72B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EF8C01-E35D-4A86-B3F5-47CFB87CE6D9}" type="slidenum">
              <a:rPr lang="nl-NL" smtClean="0"/>
              <a:pPr>
                <a:defRPr/>
              </a:pPr>
              <a:t>1</a:t>
            </a:fld>
            <a:endParaRPr lang="nl-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5"/>
          <p:cNvSpPr>
            <a:spLocks noGrp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Locatie: Zwolle</a:t>
            </a:r>
          </a:p>
        </p:txBody>
      </p:sp>
      <p:sp>
        <p:nvSpPr>
          <p:cNvPr id="61440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0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4912" y="4342939"/>
            <a:ext cx="5028177" cy="4114587"/>
          </a:xfrm>
          <a:noFill/>
          <a:ln/>
        </p:spPr>
        <p:txBody>
          <a:bodyPr wrap="none" anchor="ctr"/>
          <a:lstStyle/>
          <a:p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5"/>
          <p:cNvSpPr>
            <a:spLocks noGrp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nl-NL"/>
              <a:t>Locatie: Zwolle</a:t>
            </a:r>
          </a:p>
        </p:txBody>
      </p:sp>
      <p:sp>
        <p:nvSpPr>
          <p:cNvPr id="61645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645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4912" y="4342939"/>
            <a:ext cx="5028177" cy="4114587"/>
          </a:xfrm>
          <a:noFill/>
          <a:ln/>
        </p:spPr>
        <p:txBody>
          <a:bodyPr wrap="none" anchor="ctr"/>
          <a:lstStyle/>
          <a:p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960016" y="8690133"/>
            <a:ext cx="3025182" cy="4538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DB47F375-46FF-42E7-94F1-8B225CF17E4E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20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3960017" y="8690134"/>
            <a:ext cx="3026715" cy="455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BC9BA160-933F-4867-AB22-5030526819D9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20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1164712" y="686475"/>
            <a:ext cx="4661907" cy="34309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58374" name="Text Box 5"/>
          <p:cNvSpPr>
            <a:spLocks noGrp="1" noChangeArrowheads="1"/>
          </p:cNvSpPr>
          <p:nvPr>
            <p:ph type="body"/>
          </p:nvPr>
        </p:nvSpPr>
        <p:spPr>
          <a:xfrm>
            <a:off x="698827" y="4347195"/>
            <a:ext cx="5592143" cy="4116005"/>
          </a:xfrm>
          <a:noFill/>
          <a:ln/>
        </p:spPr>
        <p:txBody>
          <a:bodyPr lIns="86826" tIns="45150" rIns="86826" bIns="45150" anchor="ctr" anchorCtr="1"/>
          <a:lstStyle/>
          <a:p>
            <a:pPr defTabSz="414715"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nl-NL" dirty="0" smtClean="0">
                <a:solidFill>
                  <a:srgbClr val="029D5C"/>
                </a:solidFill>
                <a:cs typeface="Lucida Sans Unicode" pitchFamily="34" charset="0"/>
              </a:rPr>
              <a:t>Binnen dit deel wordt kennis over de OSB overgedragen.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59395" name="Text Box 2"/>
          <p:cNvSpPr txBox="1">
            <a:spLocks noChangeArrowheads="1"/>
          </p:cNvSpPr>
          <p:nvPr/>
        </p:nvSpPr>
        <p:spPr bwMode="auto">
          <a:xfrm>
            <a:off x="921043" y="746045"/>
            <a:ext cx="4965344" cy="372454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0419" name="Text Box 2"/>
          <p:cNvSpPr txBox="1">
            <a:spLocks noChangeArrowheads="1"/>
          </p:cNvSpPr>
          <p:nvPr/>
        </p:nvSpPr>
        <p:spPr bwMode="auto">
          <a:xfrm>
            <a:off x="921043" y="746045"/>
            <a:ext cx="4965344" cy="372454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1443" name="Text Box 2"/>
          <p:cNvSpPr txBox="1">
            <a:spLocks noChangeArrowheads="1"/>
          </p:cNvSpPr>
          <p:nvPr/>
        </p:nvSpPr>
        <p:spPr bwMode="auto">
          <a:xfrm>
            <a:off x="921043" y="746045"/>
            <a:ext cx="4965344" cy="372454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2467" name="Text Box 2"/>
          <p:cNvSpPr txBox="1">
            <a:spLocks noChangeArrowheads="1"/>
          </p:cNvSpPr>
          <p:nvPr/>
        </p:nvSpPr>
        <p:spPr bwMode="auto">
          <a:xfrm>
            <a:off x="921043" y="746045"/>
            <a:ext cx="4965344" cy="372454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62468" name="Rectangle 3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ACDB52-E716-4008-B5B1-5B5FC361B247}" type="slidenum">
              <a:rPr lang="nl-NL" smtClean="0">
                <a:cs typeface="Arial" pitchFamily="34" charset="0"/>
              </a:rPr>
              <a:pPr/>
              <a:t>28</a:t>
            </a:fld>
            <a:endParaRPr lang="nl-NL" smtClean="0">
              <a:cs typeface="Arial" pitchFamily="34" charset="0"/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921043" y="746045"/>
            <a:ext cx="4965344" cy="372454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56" tIns="45729" rIns="91456" bIns="45729" anchor="ctr"/>
          <a:lstStyle/>
          <a:p>
            <a:endParaRPr 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8611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8613" name="Tijdelijke aanduiding voor dianummer 3"/>
          <p:cNvSpPr txBox="1">
            <a:spLocks noGrp="1"/>
          </p:cNvSpPr>
          <p:nvPr/>
        </p:nvSpPr>
        <p:spPr bwMode="auto">
          <a:xfrm>
            <a:off x="3884923" y="8685879"/>
            <a:ext cx="2971544" cy="45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56" tIns="45729" rIns="91456" bIns="45729" anchor="b"/>
          <a:lstStyle/>
          <a:p>
            <a:pPr algn="r" defTabSz="914423"/>
            <a:fld id="{665FB4A8-FBC7-4855-9F11-DF39904B3F29}" type="slidenum">
              <a:rPr lang="nl-NL" sz="1200">
                <a:latin typeface="Calibri" pitchFamily="34" charset="0"/>
              </a:rPr>
              <a:pPr algn="r" defTabSz="914423"/>
              <a:t>29</a:t>
            </a:fld>
            <a:endParaRPr lang="nl-NL" sz="12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3587" cy="34305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566" y="4344358"/>
            <a:ext cx="5480270" cy="4111750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EF8C01-E35D-4A86-B3F5-47CFB87CE6D9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960016" y="8690133"/>
            <a:ext cx="3025182" cy="4538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DB47F375-46FF-42E7-94F1-8B225CF17E4E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3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3960017" y="8690134"/>
            <a:ext cx="3026715" cy="455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BC9BA160-933F-4867-AB22-5030526819D9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3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1164712" y="686475"/>
            <a:ext cx="4661907" cy="34309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58374" name="Text Box 5"/>
          <p:cNvSpPr>
            <a:spLocks noGrp="1" noChangeArrowheads="1"/>
          </p:cNvSpPr>
          <p:nvPr>
            <p:ph type="body"/>
          </p:nvPr>
        </p:nvSpPr>
        <p:spPr>
          <a:xfrm>
            <a:off x="698827" y="4347195"/>
            <a:ext cx="5592143" cy="4116005"/>
          </a:xfrm>
          <a:noFill/>
          <a:ln/>
        </p:spPr>
        <p:txBody>
          <a:bodyPr lIns="86826" tIns="45150" rIns="86826" bIns="45150" anchor="ctr" anchorCtr="1"/>
          <a:lstStyle/>
          <a:p>
            <a:pPr defTabSz="414715"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nl-NL" dirty="0" smtClean="0">
                <a:solidFill>
                  <a:srgbClr val="029D5C"/>
                </a:solidFill>
                <a:cs typeface="Lucida Sans Unicode" pitchFamily="34" charset="0"/>
              </a:rPr>
              <a:t>Binnen dit deel wordt kennis over de OSB overgedragen.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>
                <a:ea typeface="ＭＳ Ｐゴシック" charset="0"/>
                <a:cs typeface="ＭＳ Ｐゴシック" charset="0"/>
              </a:rPr>
              <a:t>03-09-10</a:t>
            </a:r>
          </a:p>
        </p:txBody>
      </p:sp>
      <p:sp>
        <p:nvSpPr>
          <p:cNvPr id="88067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4015C97-0729-4DAD-A5D7-EAFCB8AEFE5D}" type="slidenum">
              <a:rPr lang="nl-NL">
                <a:ea typeface="ＭＳ Ｐゴシック" charset="0"/>
                <a:cs typeface="ＭＳ Ｐゴシック" charset="0"/>
              </a:rPr>
              <a:pPr/>
              <a:t>4</a:t>
            </a:fld>
            <a:endParaRPr lang="nl-NL">
              <a:ea typeface="ＭＳ Ｐゴシック" charset="0"/>
              <a:cs typeface="ＭＳ Ｐゴシック" charset="0"/>
            </a:endParaRPr>
          </a:p>
        </p:txBody>
      </p:sp>
      <p:sp>
        <p:nvSpPr>
          <p:cNvPr id="8806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/>
        </p:spPr>
      </p:sp>
      <p:sp>
        <p:nvSpPr>
          <p:cNvPr id="8806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127" y="4343839"/>
            <a:ext cx="5480846" cy="411275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>
                <a:ea typeface="ＭＳ Ｐゴシック" charset="0"/>
                <a:cs typeface="ＭＳ Ｐゴシック" charset="0"/>
              </a:rPr>
              <a:t>03-09-10</a:t>
            </a:r>
          </a:p>
        </p:txBody>
      </p:sp>
      <p:sp>
        <p:nvSpPr>
          <p:cNvPr id="89091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BC5F5B-7ACE-43A1-B97C-57810E8A5CA1}" type="slidenum">
              <a:rPr lang="nl-NL">
                <a:ea typeface="ＭＳ Ｐゴシック" charset="0"/>
                <a:cs typeface="ＭＳ Ｐゴシック" charset="0"/>
              </a:rPr>
              <a:pPr/>
              <a:t>5</a:t>
            </a:fld>
            <a:endParaRPr lang="nl-NL">
              <a:ea typeface="ＭＳ Ｐゴシック" charset="0"/>
              <a:cs typeface="ＭＳ Ｐゴシック" charset="0"/>
            </a:endParaRPr>
          </a:p>
        </p:txBody>
      </p:sp>
      <p:sp>
        <p:nvSpPr>
          <p:cNvPr id="8909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/>
        </p:spPr>
      </p:sp>
      <p:sp>
        <p:nvSpPr>
          <p:cNvPr id="8909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127" y="4343839"/>
            <a:ext cx="5480846" cy="411275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960016" y="8690133"/>
            <a:ext cx="3025182" cy="4538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DB47F375-46FF-42E7-94F1-8B225CF17E4E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8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3960017" y="8690134"/>
            <a:ext cx="3026715" cy="455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BC9BA160-933F-4867-AB22-5030526819D9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8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1164712" y="686475"/>
            <a:ext cx="4661907" cy="34309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58374" name="Text Box 5"/>
          <p:cNvSpPr>
            <a:spLocks noGrp="1" noChangeArrowheads="1"/>
          </p:cNvSpPr>
          <p:nvPr>
            <p:ph type="body"/>
          </p:nvPr>
        </p:nvSpPr>
        <p:spPr>
          <a:xfrm>
            <a:off x="698827" y="4347195"/>
            <a:ext cx="5592143" cy="4116005"/>
          </a:xfrm>
          <a:noFill/>
          <a:ln/>
        </p:spPr>
        <p:txBody>
          <a:bodyPr lIns="86826" tIns="45150" rIns="86826" bIns="45150" anchor="ctr" anchorCtr="1"/>
          <a:lstStyle/>
          <a:p>
            <a:pPr defTabSz="414715"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nl-NL" dirty="0" smtClean="0">
                <a:solidFill>
                  <a:srgbClr val="029D5C"/>
                </a:solidFill>
                <a:cs typeface="Lucida Sans Unicode" pitchFamily="34" charset="0"/>
              </a:rPr>
              <a:t>Binnen dit deel wordt kennis over de OSB overgedragen.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Per </a:t>
            </a:r>
            <a:r>
              <a:rPr lang="en-US" dirty="0" err="1" smtClean="0"/>
              <a:t>organisatie</a:t>
            </a:r>
            <a:r>
              <a:rPr lang="en-US" dirty="0" smtClean="0"/>
              <a:t> 66 </a:t>
            </a:r>
            <a:r>
              <a:rPr lang="en-US" dirty="0" err="1" smtClean="0"/>
              <a:t>miljoen</a:t>
            </a:r>
            <a:r>
              <a:rPr lang="en-US" dirty="0" smtClean="0"/>
              <a:t> : 891 </a:t>
            </a:r>
            <a:r>
              <a:rPr lang="en-US" dirty="0" err="1" smtClean="0"/>
              <a:t>organisaties</a:t>
            </a:r>
            <a:r>
              <a:rPr lang="en-US" baseline="0" dirty="0" smtClean="0"/>
              <a:t> = 75.000 Euro </a:t>
            </a:r>
            <a:r>
              <a:rPr lang="en-US" baseline="0" dirty="0" err="1" smtClean="0"/>
              <a:t>investering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gemiddeld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Per </a:t>
            </a:r>
            <a:r>
              <a:rPr lang="en-US" baseline="0" dirty="0" err="1" smtClean="0"/>
              <a:t>organisatie</a:t>
            </a:r>
            <a:r>
              <a:rPr lang="en-US" baseline="0" dirty="0" smtClean="0"/>
              <a:t> 667 </a:t>
            </a:r>
            <a:r>
              <a:rPr lang="en-US" baseline="0" dirty="0" err="1" smtClean="0"/>
              <a:t>miljoen</a:t>
            </a:r>
            <a:r>
              <a:rPr lang="en-US" baseline="0" dirty="0" smtClean="0"/>
              <a:t> : 891 </a:t>
            </a:r>
            <a:r>
              <a:rPr lang="en-US" baseline="0" dirty="0" err="1" smtClean="0"/>
              <a:t>organisaties</a:t>
            </a:r>
            <a:r>
              <a:rPr lang="en-US" baseline="0" dirty="0" smtClean="0"/>
              <a:t> = 750.000 Euro </a:t>
            </a:r>
            <a:r>
              <a:rPr lang="en-US" baseline="0" dirty="0" err="1" smtClean="0"/>
              <a:t>baten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gemiddeld</a:t>
            </a:r>
            <a:r>
              <a:rPr lang="en-US" baseline="0" dirty="0" smtClean="0"/>
              <a:t>)</a:t>
            </a:r>
            <a:endParaRPr lang="en-US" dirty="0" smtClean="0"/>
          </a:p>
        </p:txBody>
      </p:sp>
      <p:sp>
        <p:nvSpPr>
          <p:cNvPr id="50180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2EFD1-78D7-4402-A315-3D19789E188C}" type="slidenum">
              <a:rPr lang="nl-NL" smtClean="0">
                <a:cs typeface="Arial" pitchFamily="34" charset="0"/>
              </a:rPr>
              <a:pPr/>
              <a:t>10</a:t>
            </a:fld>
            <a:endParaRPr lang="nl-NL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3960016" y="8690133"/>
            <a:ext cx="3025182" cy="4538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DB47F375-46FF-42E7-94F1-8B225CF17E4E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11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2" name="Text Box 3"/>
          <p:cNvSpPr txBox="1">
            <a:spLocks noChangeArrowheads="1"/>
          </p:cNvSpPr>
          <p:nvPr/>
        </p:nvSpPr>
        <p:spPr bwMode="auto">
          <a:xfrm>
            <a:off x="3960017" y="8690134"/>
            <a:ext cx="3026715" cy="455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6826" tIns="45150" rIns="86826" bIns="45150" anchor="b"/>
          <a:lstStyle/>
          <a:p>
            <a:pPr algn="r" defTabSz="433765">
              <a:buSzPct val="100000"/>
              <a:tabLst>
                <a:tab pos="0" algn="l"/>
                <a:tab pos="432300" algn="l"/>
                <a:tab pos="864599" algn="l"/>
                <a:tab pos="1298363" algn="l"/>
                <a:tab pos="1732128" algn="l"/>
                <a:tab pos="2165893" algn="l"/>
                <a:tab pos="2599657" algn="l"/>
                <a:tab pos="3031957" algn="l"/>
                <a:tab pos="3465722" algn="l"/>
                <a:tab pos="3899486" algn="l"/>
                <a:tab pos="4333251" algn="l"/>
                <a:tab pos="4765550" algn="l"/>
                <a:tab pos="5199315" algn="l"/>
                <a:tab pos="5633079" algn="l"/>
                <a:tab pos="6066844" algn="l"/>
                <a:tab pos="6499144" algn="l"/>
                <a:tab pos="6932908" algn="l"/>
                <a:tab pos="7366673" algn="l"/>
                <a:tab pos="7800438" algn="l"/>
                <a:tab pos="8232737" algn="l"/>
                <a:tab pos="8666501" algn="l"/>
              </a:tabLst>
            </a:pPr>
            <a:fld id="{BC9BA160-933F-4867-AB22-5030526819D9}" type="slidenum">
              <a:rPr lang="nl-NL" sz="1200" b="1">
                <a:latin typeface="Times New Roman" pitchFamily="18" charset="0"/>
                <a:cs typeface="Lucida Sans Unicode" pitchFamily="34" charset="0"/>
              </a:rPr>
              <a:pPr algn="r" defTabSz="433765">
                <a:buSzPct val="100000"/>
                <a:tabLst>
                  <a:tab pos="0" algn="l"/>
                  <a:tab pos="432300" algn="l"/>
                  <a:tab pos="864599" algn="l"/>
                  <a:tab pos="1298363" algn="l"/>
                  <a:tab pos="1732128" algn="l"/>
                  <a:tab pos="2165893" algn="l"/>
                  <a:tab pos="2599657" algn="l"/>
                  <a:tab pos="3031957" algn="l"/>
                  <a:tab pos="3465722" algn="l"/>
                  <a:tab pos="3899486" algn="l"/>
                  <a:tab pos="4333251" algn="l"/>
                  <a:tab pos="4765550" algn="l"/>
                  <a:tab pos="5199315" algn="l"/>
                  <a:tab pos="5633079" algn="l"/>
                  <a:tab pos="6066844" algn="l"/>
                  <a:tab pos="6499144" algn="l"/>
                  <a:tab pos="6932908" algn="l"/>
                  <a:tab pos="7366673" algn="l"/>
                  <a:tab pos="7800438" algn="l"/>
                  <a:tab pos="8232737" algn="l"/>
                  <a:tab pos="8666501" algn="l"/>
                </a:tabLst>
              </a:pPr>
              <a:t>11</a:t>
            </a:fld>
            <a:endParaRPr lang="nl-NL" sz="1200" b="1" dirty="0"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58373" name="Text Box 4"/>
          <p:cNvSpPr txBox="1">
            <a:spLocks noChangeArrowheads="1"/>
          </p:cNvSpPr>
          <p:nvPr/>
        </p:nvSpPr>
        <p:spPr bwMode="auto">
          <a:xfrm>
            <a:off x="1164712" y="686475"/>
            <a:ext cx="4661907" cy="34309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58374" name="Text Box 5"/>
          <p:cNvSpPr>
            <a:spLocks noGrp="1" noChangeArrowheads="1"/>
          </p:cNvSpPr>
          <p:nvPr>
            <p:ph type="body"/>
          </p:nvPr>
        </p:nvSpPr>
        <p:spPr>
          <a:xfrm>
            <a:off x="698827" y="4347195"/>
            <a:ext cx="5592143" cy="4116005"/>
          </a:xfrm>
          <a:noFill/>
          <a:ln/>
        </p:spPr>
        <p:txBody>
          <a:bodyPr lIns="86826" tIns="45150" rIns="86826" bIns="45150" anchor="ctr" anchorCtr="1"/>
          <a:lstStyle/>
          <a:p>
            <a:pPr defTabSz="414715">
              <a:spcBef>
                <a:spcPts val="415"/>
              </a:spcBef>
              <a:tabLst>
                <a:tab pos="0" algn="l"/>
                <a:tab pos="413249" algn="l"/>
                <a:tab pos="827963" algn="l"/>
                <a:tab pos="1242677" algn="l"/>
                <a:tab pos="1657392" algn="l"/>
                <a:tab pos="2072106" algn="l"/>
                <a:tab pos="2486820" algn="l"/>
                <a:tab pos="2901534" algn="l"/>
                <a:tab pos="3316249" algn="l"/>
                <a:tab pos="3730963" algn="l"/>
                <a:tab pos="4145677" algn="l"/>
                <a:tab pos="4560391" algn="l"/>
                <a:tab pos="4975106" algn="l"/>
                <a:tab pos="5389819" algn="l"/>
                <a:tab pos="5804534" algn="l"/>
                <a:tab pos="6219248" algn="l"/>
                <a:tab pos="6633962" algn="l"/>
                <a:tab pos="7048676" algn="l"/>
                <a:tab pos="7463391" algn="l"/>
                <a:tab pos="7878105" algn="l"/>
                <a:tab pos="8292819" algn="l"/>
              </a:tabLst>
            </a:pPr>
            <a:r>
              <a:rPr lang="nl-NL" dirty="0" smtClean="0">
                <a:solidFill>
                  <a:srgbClr val="029D5C"/>
                </a:solidFill>
                <a:cs typeface="Lucida Sans Unicode" pitchFamily="34" charset="0"/>
              </a:rPr>
              <a:t>Binnen dit deel wordt kennis over de OSB overgedragen.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jdelijke aanduiding voor voettekst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smtClean="0">
                <a:cs typeface="Arial" pitchFamily="34" charset="0"/>
              </a:rPr>
              <a:t>Locatie: Zwolle</a:t>
            </a:r>
          </a:p>
        </p:txBody>
      </p:sp>
      <p:sp>
        <p:nvSpPr>
          <p:cNvPr id="65539" name="Text Box 2"/>
          <p:cNvSpPr txBox="1">
            <a:spLocks noChangeArrowheads="1"/>
          </p:cNvSpPr>
          <p:nvPr/>
        </p:nvSpPr>
        <p:spPr bwMode="auto">
          <a:xfrm>
            <a:off x="1134060" y="746045"/>
            <a:ext cx="4536242" cy="372596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65540" name="Rectangle 3"/>
          <p:cNvSpPr>
            <a:spLocks noGrp="1" noChangeArrowheads="1"/>
          </p:cNvSpPr>
          <p:nvPr>
            <p:ph type="body"/>
          </p:nvPr>
        </p:nvSpPr>
        <p:spPr>
          <a:xfrm>
            <a:off x="914912" y="4342939"/>
            <a:ext cx="5028178" cy="4114587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4E9625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4E9625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1233039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798626"/>
            <a:ext cx="7858180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shpKleurvlakBoven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  <p:sp>
        <p:nvSpPr>
          <p:cNvPr id="9" name="shpBeeldmerk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4E9625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4E9625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299184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332689"/>
            <a:ext cx="7858180" cy="47395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7" name="shpTitel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  <p:sp>
        <p:nvSpPr>
          <p:cNvPr id="8" name="shpBeeldmerk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F063068-30BD-E04F-ACF1-0E01480D49F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" name="shpKleurvlakBoven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 l="5203" r="6879"/>
          <a:stretch>
            <a:fillRect/>
          </a:stretch>
        </p:blipFill>
        <p:spPr bwMode="auto">
          <a:xfrm>
            <a:off x="0" y="1147763"/>
            <a:ext cx="4500563" cy="504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4E9625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sz="180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6" name="Picture 20" descr="RO_BEELDMERK_Powerpoint_n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24428" y="2474907"/>
            <a:ext cx="3600476" cy="94139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tabLst/>
              <a:defRPr sz="26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908552" y="3513150"/>
            <a:ext cx="364333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tabLst/>
              <a:defRPr sz="1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0"/>
          </p:nvPr>
        </p:nvSpPr>
        <p:spPr>
          <a:xfrm>
            <a:off x="4929188" y="6380163"/>
            <a:ext cx="3714750" cy="363537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 april 2013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Digikoppeling 3.0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5A8E9-EECB-4B4A-A299-3ECDC6F7535D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4860032" y="2474907"/>
            <a:ext cx="3600476" cy="941393"/>
          </a:xfrm>
        </p:spPr>
        <p:txBody>
          <a:bodyPr/>
          <a:lstStyle/>
          <a:p>
            <a:r>
              <a:rPr lang="nl-NL" dirty="0" smtClean="0"/>
              <a:t>Digikoppeling </a:t>
            </a:r>
            <a:r>
              <a:rPr lang="nl-NL" dirty="0" smtClean="0"/>
              <a:t>3.0</a:t>
            </a: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StUF</a:t>
            </a:r>
            <a:r>
              <a:rPr lang="nl-NL" dirty="0" smtClean="0"/>
              <a:t> regiegroep</a:t>
            </a: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nl-NL" sz="2400" dirty="0" smtClean="0">
                <a:latin typeface="Arial" pitchFamily="34" charset="0"/>
              </a:rPr>
              <a:t>2. Digikoppeling – </a:t>
            </a:r>
            <a:r>
              <a:rPr lang="nl-NL" sz="2400" dirty="0" err="1" smtClean="0">
                <a:latin typeface="Arial" pitchFamily="34" charset="0"/>
              </a:rPr>
              <a:t>business-case</a:t>
            </a:r>
            <a:r>
              <a:rPr lang="nl-NL" sz="2400" dirty="0" smtClean="0">
                <a:latin typeface="Arial" pitchFamily="34" charset="0"/>
              </a:rPr>
              <a:t> </a:t>
            </a:r>
            <a:r>
              <a:rPr lang="en-US" sz="2400" dirty="0" smtClean="0"/>
              <a:t>(PWC </a:t>
            </a:r>
            <a:r>
              <a:rPr lang="en-US" sz="2400" dirty="0" err="1" smtClean="0"/>
              <a:t>februari</a:t>
            </a:r>
            <a:r>
              <a:rPr lang="en-US" sz="2400" dirty="0" smtClean="0"/>
              <a:t> 2010)</a:t>
            </a:r>
            <a:r>
              <a:rPr lang="nl-NL" sz="2400" dirty="0" smtClean="0">
                <a:latin typeface="Arial" pitchFamily="34" charset="0"/>
              </a:rPr>
              <a:t/>
            </a:r>
            <a:br>
              <a:rPr lang="nl-NL" sz="2400" dirty="0" smtClean="0">
                <a:latin typeface="Arial" pitchFamily="34" charset="0"/>
              </a:rPr>
            </a:br>
            <a:r>
              <a:rPr lang="nl-NL" sz="2400" dirty="0" smtClean="0">
                <a:latin typeface="Arial" pitchFamily="34" charset="0"/>
              </a:rPr>
              <a:t>Alleen stelsel! </a:t>
            </a:r>
          </a:p>
        </p:txBody>
      </p:sp>
      <p:sp>
        <p:nvSpPr>
          <p:cNvPr id="11269" name="shpBeeldmerk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CA2CD29-216E-4CB9-AB59-0972EB4B030B}" type="slidenum">
              <a:rPr lang="nl-NL" smtClean="0"/>
              <a:pPr/>
              <a:t>10</a:t>
            </a:fld>
            <a:endParaRPr lang="nl-NL" smtClean="0"/>
          </a:p>
        </p:txBody>
      </p:sp>
      <p:pic>
        <p:nvPicPr>
          <p:cNvPr id="11271" name="Afbeelding 7" descr="ScreenHunter_01 Oct. 10 10.1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94422"/>
            <a:ext cx="5030717" cy="437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Afbeelding 9" descr="baten Digikoppel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9768" y="1198880"/>
            <a:ext cx="3517634" cy="2976880"/>
          </a:xfrm>
          <a:prstGeom prst="rect">
            <a:avLst/>
          </a:prstGeom>
        </p:spPr>
      </p:pic>
      <p:sp>
        <p:nvSpPr>
          <p:cNvPr id="11" name="Tekstvak 8"/>
          <p:cNvSpPr txBox="1">
            <a:spLocks noChangeArrowheads="1"/>
          </p:cNvSpPr>
          <p:nvPr/>
        </p:nvSpPr>
        <p:spPr bwMode="auto">
          <a:xfrm>
            <a:off x="572135" y="5645468"/>
            <a:ext cx="32670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1600" b="1" dirty="0" smtClean="0"/>
              <a:t>Totaal </a:t>
            </a:r>
            <a:r>
              <a:rPr lang="nl-NL" sz="1600" b="1" dirty="0"/>
              <a:t>aantal koppelingen:</a:t>
            </a:r>
          </a:p>
          <a:p>
            <a:r>
              <a:rPr lang="nl-NL" sz="1600" dirty="0"/>
              <a:t>8.385 alleen al stelsel</a:t>
            </a:r>
            <a:r>
              <a:rPr lang="nl-NL" sz="1600" dirty="0" smtClean="0"/>
              <a:t>!</a:t>
            </a:r>
            <a:endParaRPr lang="nl-NL" sz="1600" dirty="0"/>
          </a:p>
        </p:txBody>
      </p:sp>
      <p:pic>
        <p:nvPicPr>
          <p:cNvPr id="12" name="Tijdelijke aanduiding voor inhoud 5" descr="Schermafdruk op 2012-01-08 153844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86400" y="4317636"/>
            <a:ext cx="3281680" cy="1810749"/>
          </a:xfrm>
        </p:spPr>
      </p:pic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457200" y="1412875"/>
            <a:ext cx="8229600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800" b="1" dirty="0">
                <a:latin typeface="Arial" pitchFamily="34" charset="0"/>
                <a:cs typeface="Lucida Sans Unicode" pitchFamily="34" charset="0"/>
              </a:rPr>
              <a:t/>
            </a:r>
            <a:br>
              <a:rPr lang="nl-NL" sz="2800" b="1" dirty="0">
                <a:latin typeface="Arial" pitchFamily="34" charset="0"/>
                <a:cs typeface="Lucida Sans Unicode" pitchFamily="34" charset="0"/>
              </a:rPr>
            </a:b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spcBef>
                <a:spcPts val="8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2. Verschillen met Digikoppeling </a:t>
            </a: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1.0 en 2.0</a:t>
            </a:r>
            <a:endParaRPr lang="nl-NL" sz="3200" dirty="0">
              <a:solidFill>
                <a:srgbClr val="0B2A75"/>
              </a:solidFill>
              <a:cs typeface="Lucida Sans Unicode" pitchFamily="34" charset="0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000" tIns="100854" rIns="90000" bIns="46800"/>
          <a:lstStyle/>
          <a:p>
            <a:pPr defTabSz="449263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100" dirty="0" err="1" smtClean="0">
                <a:latin typeface="Arial" pitchFamily="34" charset="0"/>
              </a:rPr>
              <a:t>Digikoppeling</a:t>
            </a:r>
            <a:r>
              <a:rPr lang="en-GB" sz="3100" dirty="0" smtClean="0">
                <a:latin typeface="Arial" pitchFamily="34" charset="0"/>
              </a:rPr>
              <a:t> </a:t>
            </a:r>
            <a:r>
              <a:rPr lang="en-GB" sz="3100" dirty="0" smtClean="0">
                <a:latin typeface="Arial" pitchFamily="34" charset="0"/>
              </a:rPr>
              <a:t>release-</a:t>
            </a:r>
            <a:r>
              <a:rPr lang="en-GB" sz="3100" dirty="0" err="1" smtClean="0">
                <a:latin typeface="Arial" pitchFamily="34" charset="0"/>
              </a:rPr>
              <a:t>historie</a:t>
            </a:r>
            <a:r>
              <a:rPr lang="en-GB" sz="3100" dirty="0" smtClean="0">
                <a:latin typeface="Arial" pitchFamily="34" charset="0"/>
              </a:rPr>
              <a:t> / planning</a:t>
            </a:r>
            <a:endParaRPr lang="en-GB" sz="3100" dirty="0" smtClean="0">
              <a:latin typeface="Arial" pitchFamily="34" charset="0"/>
            </a:endParaRPr>
          </a:p>
        </p:txBody>
      </p:sp>
      <p:sp>
        <p:nvSpPr>
          <p:cNvPr id="22" name="Tijdelijke aanduiding voor inhoud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2773" name="Line 3"/>
          <p:cNvSpPr>
            <a:spLocks noChangeShapeType="1"/>
          </p:cNvSpPr>
          <p:nvPr/>
        </p:nvSpPr>
        <p:spPr bwMode="auto">
          <a:xfrm>
            <a:off x="535452" y="2700339"/>
            <a:ext cx="8357028" cy="0"/>
          </a:xfrm>
          <a:prstGeom prst="line">
            <a:avLst/>
          </a:prstGeom>
          <a:noFill/>
          <a:ln w="108000">
            <a:solidFill>
              <a:srgbClr val="94BD5E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1092" name="Text Box 4"/>
          <p:cNvSpPr txBox="1">
            <a:spLocks noChangeArrowheads="1"/>
          </p:cNvSpPr>
          <p:nvPr/>
        </p:nvSpPr>
        <p:spPr bwMode="auto">
          <a:xfrm>
            <a:off x="107504" y="2879725"/>
            <a:ext cx="150177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OSB 0.92</a:t>
            </a:r>
          </a:p>
        </p:txBody>
      </p:sp>
      <p:sp>
        <p:nvSpPr>
          <p:cNvPr id="601093" name="Text Box 5"/>
          <p:cNvSpPr txBox="1">
            <a:spLocks noChangeArrowheads="1"/>
          </p:cNvSpPr>
          <p:nvPr/>
        </p:nvSpPr>
        <p:spPr bwMode="auto">
          <a:xfrm>
            <a:off x="112267" y="2232025"/>
            <a:ext cx="1568450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2007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601094" name="Text Box 6"/>
          <p:cNvSpPr txBox="1">
            <a:spLocks noChangeArrowheads="1"/>
          </p:cNvSpPr>
          <p:nvPr/>
        </p:nvSpPr>
        <p:spPr bwMode="auto">
          <a:xfrm>
            <a:off x="2382842" y="2879725"/>
            <a:ext cx="1333500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OSB 1.1</a:t>
            </a:r>
          </a:p>
        </p:txBody>
      </p:sp>
      <p:sp>
        <p:nvSpPr>
          <p:cNvPr id="601095" name="Text Box 7"/>
          <p:cNvSpPr txBox="1">
            <a:spLocks noChangeArrowheads="1"/>
          </p:cNvSpPr>
          <p:nvPr/>
        </p:nvSpPr>
        <p:spPr bwMode="auto">
          <a:xfrm>
            <a:off x="2389192" y="2232025"/>
            <a:ext cx="1568450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2008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601096" name="Text Box 8"/>
          <p:cNvSpPr txBox="1">
            <a:spLocks noChangeArrowheads="1"/>
          </p:cNvSpPr>
          <p:nvPr/>
        </p:nvSpPr>
        <p:spPr bwMode="auto">
          <a:xfrm>
            <a:off x="3862473" y="2881313"/>
            <a:ext cx="133350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DK 2.0</a:t>
            </a:r>
          </a:p>
        </p:txBody>
      </p:sp>
      <p:sp>
        <p:nvSpPr>
          <p:cNvPr id="601097" name="Text Box 9"/>
          <p:cNvSpPr txBox="1">
            <a:spLocks noChangeArrowheads="1"/>
          </p:cNvSpPr>
          <p:nvPr/>
        </p:nvSpPr>
        <p:spPr bwMode="auto">
          <a:xfrm>
            <a:off x="3868823" y="2232025"/>
            <a:ext cx="1470025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2009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601100" name="Text Box 12"/>
          <p:cNvSpPr txBox="1">
            <a:spLocks noChangeArrowheads="1"/>
          </p:cNvSpPr>
          <p:nvPr/>
        </p:nvSpPr>
        <p:spPr bwMode="auto">
          <a:xfrm>
            <a:off x="137667" y="3563938"/>
            <a:ext cx="2651125" cy="212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WUS bevragingen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ebMS meldingen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PKI.O certs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2-zijdige TLS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service registratie</a:t>
            </a: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faciliterende IT</a:t>
            </a:r>
          </a:p>
        </p:txBody>
      </p:sp>
      <p:sp>
        <p:nvSpPr>
          <p:cNvPr id="601101" name="Text Box 13"/>
          <p:cNvSpPr txBox="1">
            <a:spLocks noChangeArrowheads="1"/>
          </p:cNvSpPr>
          <p:nvPr/>
        </p:nvSpPr>
        <p:spPr bwMode="auto">
          <a:xfrm>
            <a:off x="2411760" y="4319588"/>
            <a:ext cx="1958975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tekstueel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601102" name="Text Box 14"/>
          <p:cNvSpPr txBox="1">
            <a:spLocks noChangeArrowheads="1"/>
          </p:cNvSpPr>
          <p:nvPr/>
        </p:nvSpPr>
        <p:spPr bwMode="auto">
          <a:xfrm>
            <a:off x="3908276" y="3549650"/>
            <a:ext cx="2247900" cy="1109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bericht-</a:t>
            </a:r>
            <a:b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</a:br>
            <a:r>
              <a:rPr lang="nl-NL" sz="2400" dirty="0" err="1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security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err="1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attachments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601103" name="Text Box 15"/>
          <p:cNvSpPr txBox="1">
            <a:spLocks noChangeArrowheads="1"/>
          </p:cNvSpPr>
          <p:nvPr/>
        </p:nvSpPr>
        <p:spPr bwMode="auto">
          <a:xfrm>
            <a:off x="7652692" y="3536950"/>
            <a:ext cx="1491308" cy="1109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err="1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ebMS</a:t>
            </a: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+</a:t>
            </a:r>
            <a:b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</a:b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WSRM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32786" name="Text Box 16"/>
          <p:cNvSpPr txBox="1">
            <a:spLocks noChangeArrowheads="1"/>
          </p:cNvSpPr>
          <p:nvPr/>
        </p:nvSpPr>
        <p:spPr bwMode="auto">
          <a:xfrm>
            <a:off x="2973610" y="4694929"/>
            <a:ext cx="6388100" cy="141558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100854" rIns="90000" bIns="46800" anchor="ctr"/>
          <a:lstStyle/>
          <a:p>
            <a:pPr defTabSz="449263" eaLnBrk="0" hangingPunct="0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000" dirty="0" err="1">
                <a:solidFill>
                  <a:srgbClr val="046F96"/>
                </a:solidFill>
                <a:latin typeface="Arial" pitchFamily="34" charset="0"/>
              </a:rPr>
              <a:t>Versie-upgrade</a:t>
            </a:r>
            <a:r>
              <a:rPr lang="nl-NL" sz="2000" dirty="0">
                <a:solidFill>
                  <a:srgbClr val="046F96"/>
                </a:solidFill>
                <a:latin typeface="Arial" pitchFamily="34" charset="0"/>
              </a:rPr>
              <a:t> door toevoegen van functionaliteit</a:t>
            </a:r>
            <a:br>
              <a:rPr lang="nl-NL" sz="2000" dirty="0">
                <a:solidFill>
                  <a:srgbClr val="046F96"/>
                </a:solidFill>
                <a:latin typeface="Arial" pitchFamily="34" charset="0"/>
              </a:rPr>
            </a:br>
            <a:r>
              <a:rPr lang="nl-NL" sz="3100" dirty="0" err="1">
                <a:solidFill>
                  <a:srgbClr val="046F96"/>
                </a:solidFill>
                <a:latin typeface="Arial" pitchFamily="34" charset="0"/>
              </a:rPr>
              <a:t>Backwards</a:t>
            </a:r>
            <a:r>
              <a:rPr lang="nl-NL" sz="3100" dirty="0">
                <a:solidFill>
                  <a:srgbClr val="046F96"/>
                </a:solidFill>
                <a:latin typeface="Arial" pitchFamily="34" charset="0"/>
              </a:rPr>
              <a:t> compatible</a:t>
            </a:r>
            <a:r>
              <a:rPr lang="nl-NL" sz="3100" dirty="0" smtClean="0">
                <a:solidFill>
                  <a:srgbClr val="046F96"/>
                </a:solidFill>
                <a:latin typeface="Arial" pitchFamily="34" charset="0"/>
              </a:rPr>
              <a:t>!</a:t>
            </a:r>
          </a:p>
          <a:p>
            <a:pPr defTabSz="449263" eaLnBrk="0" hangingPunct="0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sz="2000" dirty="0" smtClean="0">
              <a:solidFill>
                <a:srgbClr val="046F96"/>
              </a:solidFill>
              <a:latin typeface="Arial" pitchFamily="34" charset="0"/>
            </a:endParaRPr>
          </a:p>
          <a:p>
            <a:pPr defTabSz="449263" eaLnBrk="0" hangingPunct="0">
              <a:lnSpc>
                <a:spcPct val="87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000" dirty="0" smtClean="0">
                <a:solidFill>
                  <a:srgbClr val="046F96"/>
                </a:solidFill>
                <a:latin typeface="Arial" pitchFamily="34" charset="0"/>
              </a:rPr>
              <a:t>En tussentijds aanpassing voorzieningen</a:t>
            </a:r>
            <a:endParaRPr lang="nl-NL" sz="2000" dirty="0">
              <a:solidFill>
                <a:srgbClr val="046F96"/>
              </a:solidFill>
              <a:latin typeface="Arial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86039" y="2874059"/>
            <a:ext cx="133350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DK </a:t>
            </a: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3.0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7690802" y="2226359"/>
            <a:ext cx="1247775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2013/14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6068516" y="3529743"/>
            <a:ext cx="2247900" cy="1109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grote </a:t>
            </a:r>
            <a:endParaRPr lang="nl-NL" sz="2400" dirty="0" smtClean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berichten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6101863" y="2866852"/>
            <a:ext cx="133350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DK </a:t>
            </a: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2.0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6106626" y="2219152"/>
            <a:ext cx="1247775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pitchFamily="34" charset="0"/>
                <a:cs typeface="Lucida Sans Unicode" pitchFamily="34" charset="0"/>
              </a:rPr>
              <a:t>2012</a:t>
            </a:r>
            <a:endParaRPr lang="nl-NL" sz="2400" dirty="0">
              <a:solidFill>
                <a:srgbClr val="7B6C55"/>
              </a:solidFill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12</a:t>
            </a:fld>
            <a:endParaRPr lang="nl-NL" dirty="0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Digikoppeling 3.0</a:t>
            </a:r>
            <a:endParaRPr lang="nl-NL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601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7" dur="500" fill="hold" masterRel="sameClick"/>
                                        <p:tgtEl>
                                          <p:spTgt spid="601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8" dur="500" fill="hold" masterRel="sameClick"/>
                                        <p:tgtEl>
                                          <p:spTgt spid="60110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9" dur="500" fill="hold"/>
                                        <p:tgtEl>
                                          <p:spTgt spid="601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1" dur="500" fill="hold" masterRel="sameClick"/>
                                        <p:tgtEl>
                                          <p:spTgt spid="6010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6010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3" dur="500" fill="hold" masterRel="sameClick"/>
                                        <p:tgtEl>
                                          <p:spTgt spid="6010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14" dur="500" fill="hold"/>
                                        <p:tgtEl>
                                          <p:spTgt spid="6010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6" dur="500" fill="hold" masterRel="sameClick"/>
                                        <p:tgtEl>
                                          <p:spTgt spid="6010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7" dur="500" fill="hold" masterRel="sameClick"/>
                                        <p:tgtEl>
                                          <p:spTgt spid="6010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18" dur="500" fill="hold" masterRel="sameClick"/>
                                        <p:tgtEl>
                                          <p:spTgt spid="6010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19" dur="500" fill="hold"/>
                                        <p:tgtEl>
                                          <p:spTgt spid="6010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0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29" dur="500" fill="hold" masterRel="sameClick"/>
                                        <p:tgtEl>
                                          <p:spTgt spid="6010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6010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1" dur="500" fill="hold" masterRel="sameClick"/>
                                        <p:tgtEl>
                                          <p:spTgt spid="60109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32" dur="500" fill="hold"/>
                                        <p:tgtEl>
                                          <p:spTgt spid="6010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4" dur="500" fill="hold" masterRel="sameClick"/>
                                        <p:tgtEl>
                                          <p:spTgt spid="6010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5" dur="500" fill="hold" masterRel="sameClick"/>
                                        <p:tgtEl>
                                          <p:spTgt spid="6010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6010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6010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601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0" dur="500" fill="hold" masterRel="sameClick"/>
                                        <p:tgtEl>
                                          <p:spTgt spid="601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41" dur="500" fill="hold" masterRel="sameClick"/>
                                        <p:tgtEl>
                                          <p:spTgt spid="6011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42" dur="500" fill="hold"/>
                                        <p:tgtEl>
                                          <p:spTgt spid="601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2" dur="500" fill="hold" masterRel="sameClick"/>
                                        <p:tgtEl>
                                          <p:spTgt spid="6010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3" dur="500" fill="hold" masterRel="sameClick"/>
                                        <p:tgtEl>
                                          <p:spTgt spid="6010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4" dur="500" fill="hold" masterRel="sameClick"/>
                                        <p:tgtEl>
                                          <p:spTgt spid="6010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55" dur="500" fill="hold"/>
                                        <p:tgtEl>
                                          <p:spTgt spid="6010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601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8" dur="500" fill="hold" masterRel="sameClick"/>
                                        <p:tgtEl>
                                          <p:spTgt spid="601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59" dur="500" fill="hold" masterRel="sameClick"/>
                                        <p:tgtEl>
                                          <p:spTgt spid="6010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60" dur="500" fill="hold"/>
                                        <p:tgtEl>
                                          <p:spTgt spid="601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0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2" dur="500" fill="hold" masterRel="sameClick"/>
                                        <p:tgtEl>
                                          <p:spTgt spid="601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601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animClr clrSpc="rgb" dir="cw">
                                      <p:cBhvr additive="repl">
                                        <p:cTn id="64" dur="500" fill="hold" masterRel="sameClick"/>
                                        <p:tgtEl>
                                          <p:spTgt spid="6011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1765" l="24706"/>
                                      </p:by>
                                    </p:animClr>
                                    <p:set>
                                      <p:cBhvr additive="repl">
                                        <p:cTn id="65" dur="500" fill="hold"/>
                                        <p:tgtEl>
                                          <p:spTgt spid="601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>
            <a:normAutofit fontScale="90000"/>
          </a:bodyPr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3600" dirty="0" smtClean="0"/>
              <a:t>Digikoppeling 2.0 </a:t>
            </a:r>
            <a:r>
              <a:rPr lang="nl-NL" sz="3600" dirty="0" err="1" smtClean="0"/>
              <a:t>Security</a:t>
            </a:r>
            <a:r>
              <a:rPr lang="nl-NL" sz="3600" dirty="0" smtClean="0"/>
              <a:t> op berichtniveau</a:t>
            </a:r>
          </a:p>
        </p:txBody>
      </p:sp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13379" name="Rectangle 3"/>
          <p:cNvSpPr>
            <a:spLocks noChangeArrowheads="1"/>
          </p:cNvSpPr>
          <p:nvPr/>
        </p:nvSpPr>
        <p:spPr bwMode="auto">
          <a:xfrm>
            <a:off x="647700" y="1979613"/>
            <a:ext cx="1260475" cy="251936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6168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SR</a:t>
            </a:r>
          </a:p>
        </p:txBody>
      </p:sp>
      <p:sp>
        <p:nvSpPr>
          <p:cNvPr id="613380" name="Rectangle 4"/>
          <p:cNvSpPr>
            <a:spLocks noChangeArrowheads="1"/>
          </p:cNvSpPr>
          <p:nvPr/>
        </p:nvSpPr>
        <p:spPr bwMode="auto">
          <a:xfrm>
            <a:off x="7199313" y="1979613"/>
            <a:ext cx="1260475" cy="251936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6168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SP</a:t>
            </a:r>
          </a:p>
        </p:txBody>
      </p:sp>
      <p:sp>
        <p:nvSpPr>
          <p:cNvPr id="613381" name="Rectangle 5"/>
          <p:cNvSpPr>
            <a:spLocks noChangeArrowheads="1"/>
          </p:cNvSpPr>
          <p:nvPr/>
        </p:nvSpPr>
        <p:spPr bwMode="auto">
          <a:xfrm>
            <a:off x="1908175" y="2700338"/>
            <a:ext cx="5292725" cy="10795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3382" name="Rectangle 6"/>
          <p:cNvSpPr>
            <a:spLocks noChangeArrowheads="1"/>
          </p:cNvSpPr>
          <p:nvPr/>
        </p:nvSpPr>
        <p:spPr bwMode="auto">
          <a:xfrm>
            <a:off x="3887788" y="1979613"/>
            <a:ext cx="1260475" cy="251936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Inter-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mediair</a:t>
            </a:r>
          </a:p>
        </p:txBody>
      </p:sp>
      <p:sp>
        <p:nvSpPr>
          <p:cNvPr id="613383" name="AutoShape 7"/>
          <p:cNvSpPr>
            <a:spLocks noChangeArrowheads="1"/>
          </p:cNvSpPr>
          <p:nvPr/>
        </p:nvSpPr>
        <p:spPr bwMode="auto">
          <a:xfrm>
            <a:off x="4392613" y="2997200"/>
            <a:ext cx="1619250" cy="747713"/>
          </a:xfrm>
          <a:prstGeom prst="flowChartPunchedCard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0876" rIns="90000" bIns="45000" anchor="ctr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WUS of </a:t>
            </a:r>
          </a:p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ebMS bericht</a:t>
            </a:r>
          </a:p>
        </p:txBody>
      </p:sp>
      <p:pic>
        <p:nvPicPr>
          <p:cNvPr id="61338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733675"/>
            <a:ext cx="635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3385" name="Text Box 9"/>
          <p:cNvSpPr txBox="1">
            <a:spLocks noChangeArrowheads="1"/>
          </p:cNvSpPr>
          <p:nvPr/>
        </p:nvSpPr>
        <p:spPr bwMode="auto">
          <a:xfrm>
            <a:off x="2160588" y="4932363"/>
            <a:ext cx="5091112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Versie 1</a:t>
            </a:r>
            <a:r>
              <a:rPr lang="nl-NL" sz="2400" dirty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: kanaal beveiligd, bericht niet</a:t>
            </a:r>
          </a:p>
        </p:txBody>
      </p:sp>
      <p:pic>
        <p:nvPicPr>
          <p:cNvPr id="61338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2733675"/>
            <a:ext cx="635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1338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4050" y="3130550"/>
            <a:ext cx="635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3388" name="Text Box 12"/>
          <p:cNvSpPr txBox="1">
            <a:spLocks noChangeArrowheads="1"/>
          </p:cNvSpPr>
          <p:nvPr/>
        </p:nvSpPr>
        <p:spPr bwMode="auto">
          <a:xfrm>
            <a:off x="2160588" y="5292725"/>
            <a:ext cx="4024312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Versie 2</a:t>
            </a:r>
            <a:r>
              <a:rPr lang="nl-NL" sz="2400" dirty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: bericht ook beveiligd</a:t>
            </a:r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13</a:t>
            </a:fld>
            <a:endParaRPr lang="nl-NL" dirty="0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6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61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613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2000"/>
                                        <p:tgtEl>
                                          <p:spTgt spid="61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dirty="0" smtClean="0"/>
              <a:t>Digikoppeling 2.0 </a:t>
            </a:r>
            <a:r>
              <a:rPr lang="nl-NL" dirty="0" err="1" smtClean="0"/>
              <a:t>Attachments</a:t>
            </a:r>
            <a:endParaRPr lang="nl-NL" dirty="0" smtClean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15427" name="Rectangle 3"/>
          <p:cNvSpPr>
            <a:spLocks noChangeArrowheads="1"/>
          </p:cNvSpPr>
          <p:nvPr/>
        </p:nvSpPr>
        <p:spPr bwMode="auto">
          <a:xfrm>
            <a:off x="647700" y="1979613"/>
            <a:ext cx="1260475" cy="251936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6168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SR</a:t>
            </a:r>
          </a:p>
        </p:txBody>
      </p:sp>
      <p:sp>
        <p:nvSpPr>
          <p:cNvPr id="615428" name="Rectangle 4"/>
          <p:cNvSpPr>
            <a:spLocks noChangeArrowheads="1"/>
          </p:cNvSpPr>
          <p:nvPr/>
        </p:nvSpPr>
        <p:spPr bwMode="auto">
          <a:xfrm>
            <a:off x="7199313" y="1979613"/>
            <a:ext cx="1260475" cy="2519362"/>
          </a:xfrm>
          <a:prstGeom prst="rect">
            <a:avLst/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6168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SP</a:t>
            </a:r>
          </a:p>
        </p:txBody>
      </p:sp>
      <p:sp>
        <p:nvSpPr>
          <p:cNvPr id="615429" name="Rectangle 5"/>
          <p:cNvSpPr>
            <a:spLocks noChangeArrowheads="1"/>
          </p:cNvSpPr>
          <p:nvPr/>
        </p:nvSpPr>
        <p:spPr bwMode="auto">
          <a:xfrm>
            <a:off x="1908175" y="2700338"/>
            <a:ext cx="5292725" cy="10795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430" name="AutoShape 6"/>
          <p:cNvSpPr>
            <a:spLocks noChangeArrowheads="1"/>
          </p:cNvSpPr>
          <p:nvPr/>
        </p:nvSpPr>
        <p:spPr bwMode="auto">
          <a:xfrm>
            <a:off x="2836863" y="3060700"/>
            <a:ext cx="1482725" cy="684213"/>
          </a:xfrm>
          <a:prstGeom prst="flowChartPunchedCard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0876" rIns="90000" bIns="45000" anchor="ctr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WUS of</a:t>
            </a:r>
          </a:p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ebMS bericht</a:t>
            </a:r>
          </a:p>
        </p:txBody>
      </p:sp>
      <p:pic>
        <p:nvPicPr>
          <p:cNvPr id="6154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733675"/>
            <a:ext cx="635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432" name="Text Box 8"/>
          <p:cNvSpPr txBox="1">
            <a:spLocks noChangeArrowheads="1"/>
          </p:cNvSpPr>
          <p:nvPr/>
        </p:nvSpPr>
        <p:spPr bwMode="auto">
          <a:xfrm>
            <a:off x="827584" y="4932363"/>
            <a:ext cx="5257800" cy="430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Versie 1</a:t>
            </a:r>
            <a:r>
              <a:rPr lang="nl-NL" sz="2400" dirty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: 'bijlage' onderdeel van bericht</a:t>
            </a:r>
          </a:p>
        </p:txBody>
      </p:sp>
      <p:sp>
        <p:nvSpPr>
          <p:cNvPr id="615433" name="Text Box 9"/>
          <p:cNvSpPr txBox="1">
            <a:spLocks noChangeArrowheads="1"/>
          </p:cNvSpPr>
          <p:nvPr/>
        </p:nvSpPr>
        <p:spPr bwMode="auto">
          <a:xfrm>
            <a:off x="833314" y="5292725"/>
            <a:ext cx="6583362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6168" rIns="90000" bIns="45000"/>
          <a:lstStyle/>
          <a:p>
            <a:pPr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 dirty="0" smtClean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Versie 2</a:t>
            </a:r>
            <a:r>
              <a:rPr lang="nl-NL" sz="2400" dirty="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: bijlage toegevoegd aan bericht (kleiner)</a:t>
            </a:r>
          </a:p>
        </p:txBody>
      </p:sp>
      <p:pic>
        <p:nvPicPr>
          <p:cNvPr id="6154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201988"/>
            <a:ext cx="6350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15435" name="Rectangle 11"/>
          <p:cNvSpPr>
            <a:spLocks noChangeArrowheads="1"/>
          </p:cNvSpPr>
          <p:nvPr/>
        </p:nvSpPr>
        <p:spPr bwMode="auto">
          <a:xfrm>
            <a:off x="4787900" y="3168650"/>
            <a:ext cx="900113" cy="50323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0876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Attach-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ment</a:t>
            </a:r>
          </a:p>
        </p:txBody>
      </p:sp>
      <p:sp>
        <p:nvSpPr>
          <p:cNvPr id="615436" name="Line 12"/>
          <p:cNvSpPr>
            <a:spLocks noChangeShapeType="1"/>
          </p:cNvSpPr>
          <p:nvPr/>
        </p:nvSpPr>
        <p:spPr bwMode="auto">
          <a:xfrm>
            <a:off x="4319588" y="3419475"/>
            <a:ext cx="539750" cy="1588"/>
          </a:xfrm>
          <a:prstGeom prst="line">
            <a:avLst/>
          </a:prstGeom>
          <a:noFill/>
          <a:ln w="72000">
            <a:solidFill>
              <a:srgbClr val="FF99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437" name="Rectangle 13"/>
          <p:cNvSpPr>
            <a:spLocks noChangeArrowheads="1"/>
          </p:cNvSpPr>
          <p:nvPr/>
        </p:nvSpPr>
        <p:spPr bwMode="auto">
          <a:xfrm>
            <a:off x="4319588" y="3060700"/>
            <a:ext cx="1619250" cy="6842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60876" rIns="90000" bIns="450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800">
                <a:solidFill>
                  <a:srgbClr val="7B6C55"/>
                </a:solidFill>
                <a:latin typeface="Arial" charset="0"/>
                <a:cs typeface="Lucida Sans Unicode" pitchFamily="34" charset="0"/>
              </a:rPr>
              <a:t>+ attachment</a:t>
            </a:r>
          </a:p>
        </p:txBody>
      </p:sp>
      <p:sp>
        <p:nvSpPr>
          <p:cNvPr id="615438" name="Rectangle 14"/>
          <p:cNvSpPr>
            <a:spLocks noChangeArrowheads="1"/>
          </p:cNvSpPr>
          <p:nvPr/>
        </p:nvSpPr>
        <p:spPr bwMode="auto">
          <a:xfrm>
            <a:off x="4248150" y="3078163"/>
            <a:ext cx="179388" cy="6477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ijdelijke aanduiding voor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20" name="Tijdelijke aanduiding voor dianumm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" dur="2000"/>
                                        <p:tgtEl>
                                          <p:spTgt spid="61543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9" dur="2000"/>
                                        <p:tgtEl>
                                          <p:spTgt spid="61543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Behoefte Grote Berichten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Technisch / Functioneel: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Niet iedereen heeft ‘zware servers’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Transport tijdkritische </a:t>
            </a:r>
            <a:r>
              <a:rPr lang="nl-NL" dirty="0" err="1" smtClean="0"/>
              <a:t>triggers</a:t>
            </a:r>
            <a:r>
              <a:rPr lang="nl-NL" dirty="0" smtClean="0"/>
              <a:t> scheiden van ‘</a:t>
            </a:r>
            <a:r>
              <a:rPr lang="nl-NL" dirty="0" err="1" smtClean="0"/>
              <a:t>bulk-vervoer</a:t>
            </a:r>
            <a:r>
              <a:rPr lang="nl-NL" dirty="0" smtClean="0"/>
              <a:t>’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Bedrijfsapplicatie soms ook scheiding wenselijk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endParaRPr lang="nl-NL" dirty="0" smtClean="0"/>
          </a:p>
          <a:p>
            <a:pPr>
              <a:defRPr/>
            </a:pPr>
            <a:r>
              <a:rPr lang="nl-NL" dirty="0" smtClean="0"/>
              <a:t>Business voorbeelden: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Overdracht grote dossiers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err="1" smtClean="0"/>
              <a:t>Geo-data</a:t>
            </a:r>
            <a:endParaRPr lang="nl-NL" dirty="0" smtClean="0"/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Vervanging </a:t>
            </a:r>
            <a:r>
              <a:rPr lang="nl-NL" dirty="0" err="1" smtClean="0"/>
              <a:t>DVD-verzending</a:t>
            </a:r>
            <a:endParaRPr lang="nl-NL" dirty="0" smtClean="0"/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Initiële levering / kopieën (basis)registraties</a:t>
            </a:r>
          </a:p>
          <a:p>
            <a:pPr marL="900000" indent="-457200">
              <a:buFont typeface="Arial" pitchFamily="34" charset="0"/>
              <a:buChar char="•"/>
              <a:defRPr/>
            </a:pPr>
            <a:r>
              <a:rPr lang="nl-NL" dirty="0" smtClean="0"/>
              <a:t>Periodieke rapportages en statistische brondata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15</a:t>
            </a:fld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313" y="1725613"/>
            <a:ext cx="5818187" cy="45196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l-NL" dirty="0" smtClean="0"/>
              <a:t>Voorbeeld: selectie van BRP met Grote Berichten</a:t>
            </a:r>
            <a:endParaRPr lang="en-US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4822" name="Tekstvak 5"/>
          <p:cNvSpPr txBox="1">
            <a:spLocks noChangeArrowheads="1"/>
          </p:cNvSpPr>
          <p:nvPr/>
        </p:nvSpPr>
        <p:spPr bwMode="auto">
          <a:xfrm>
            <a:off x="6184900" y="5614988"/>
            <a:ext cx="1866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800">
                <a:solidFill>
                  <a:srgbClr val="0000D2"/>
                </a:solidFill>
              </a:rPr>
              <a:t>http-download</a:t>
            </a:r>
            <a:endParaRPr lang="en-US" sz="1800">
              <a:solidFill>
                <a:srgbClr val="0000D2"/>
              </a:solidFill>
            </a:endParaRPr>
          </a:p>
        </p:txBody>
      </p:sp>
      <p:sp>
        <p:nvSpPr>
          <p:cNvPr id="34823" name="Tekstvak 6"/>
          <p:cNvSpPr txBox="1">
            <a:spLocks noChangeArrowheads="1"/>
          </p:cNvSpPr>
          <p:nvPr/>
        </p:nvSpPr>
        <p:spPr bwMode="auto">
          <a:xfrm>
            <a:off x="5499100" y="4605338"/>
            <a:ext cx="158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800">
                <a:solidFill>
                  <a:srgbClr val="0000D2"/>
                </a:solidFill>
              </a:rPr>
              <a:t>+meta-data</a:t>
            </a:r>
            <a:endParaRPr lang="en-US" sz="1800">
              <a:solidFill>
                <a:srgbClr val="0000D2"/>
              </a:solidFill>
            </a:endParaRPr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16</a:t>
            </a:fld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WSRM model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30 augustus 2012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>
              <a:defRPr/>
            </a:pPr>
            <a:r>
              <a:rPr lang="nl-NL" smtClean="0"/>
              <a:t>Introductie WSRM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17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870857" y="4354280"/>
            <a:ext cx="1306286" cy="11248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smtClean="0"/>
              <a:t>RM </a:t>
            </a:r>
            <a:r>
              <a:rPr lang="nl-NL" sz="1800" dirty="0" err="1" smtClean="0"/>
              <a:t>source</a:t>
            </a:r>
            <a:endParaRPr lang="nl-NL" sz="1800" dirty="0"/>
          </a:p>
        </p:txBody>
      </p:sp>
      <p:sp>
        <p:nvSpPr>
          <p:cNvPr id="8" name="Rechthoek 7"/>
          <p:cNvSpPr/>
          <p:nvPr/>
        </p:nvSpPr>
        <p:spPr>
          <a:xfrm>
            <a:off x="5043635" y="4347026"/>
            <a:ext cx="1306286" cy="11248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smtClean="0"/>
              <a:t>RM </a:t>
            </a:r>
            <a:r>
              <a:rPr lang="nl-NL" sz="1800" dirty="0" err="1" smtClean="0"/>
              <a:t>destination</a:t>
            </a:r>
            <a:endParaRPr lang="nl-NL" sz="1800" dirty="0"/>
          </a:p>
        </p:txBody>
      </p:sp>
      <p:sp>
        <p:nvSpPr>
          <p:cNvPr id="9" name="Rechthoek 8"/>
          <p:cNvSpPr/>
          <p:nvPr/>
        </p:nvSpPr>
        <p:spPr>
          <a:xfrm>
            <a:off x="863603" y="2024787"/>
            <a:ext cx="1306286" cy="6966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smtClean="0"/>
              <a:t>Bron</a:t>
            </a:r>
            <a:endParaRPr lang="nl-NL" sz="1800" dirty="0"/>
          </a:p>
        </p:txBody>
      </p:sp>
      <p:sp>
        <p:nvSpPr>
          <p:cNvPr id="10" name="Rechthoek 9"/>
          <p:cNvSpPr/>
          <p:nvPr/>
        </p:nvSpPr>
        <p:spPr>
          <a:xfrm>
            <a:off x="5036381" y="2017533"/>
            <a:ext cx="1306286" cy="6966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err="1" smtClean="0"/>
              <a:t>Bestem-ming</a:t>
            </a:r>
            <a:endParaRPr lang="nl-NL" sz="1800" dirty="0"/>
          </a:p>
        </p:txBody>
      </p:sp>
      <p:sp>
        <p:nvSpPr>
          <p:cNvPr id="11" name="PIJL-OMLAAG 10"/>
          <p:cNvSpPr/>
          <p:nvPr/>
        </p:nvSpPr>
        <p:spPr>
          <a:xfrm>
            <a:off x="1190166" y="2902856"/>
            <a:ext cx="566057" cy="1175657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dirty="0" smtClean="0">
              <a:solidFill>
                <a:schemeClr val="tx1"/>
              </a:solidFill>
            </a:endParaRPr>
          </a:p>
        </p:txBody>
      </p:sp>
      <p:sp>
        <p:nvSpPr>
          <p:cNvPr id="12" name="PIJL-OMLAAG 11"/>
          <p:cNvSpPr/>
          <p:nvPr/>
        </p:nvSpPr>
        <p:spPr>
          <a:xfrm flipV="1">
            <a:off x="5406552" y="2888343"/>
            <a:ext cx="566057" cy="1153886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PIJL-RECHTS 15"/>
          <p:cNvSpPr/>
          <p:nvPr/>
        </p:nvSpPr>
        <p:spPr>
          <a:xfrm>
            <a:off x="2786743" y="4383329"/>
            <a:ext cx="1915886" cy="52251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err="1" smtClean="0">
                <a:solidFill>
                  <a:schemeClr val="tx1"/>
                </a:solidFill>
              </a:rPr>
              <a:t>Transmit</a:t>
            </a:r>
            <a:endParaRPr lang="nl-NL" sz="1800" dirty="0">
              <a:solidFill>
                <a:schemeClr val="tx1"/>
              </a:solidFill>
            </a:endParaRPr>
          </a:p>
        </p:txBody>
      </p:sp>
      <p:sp>
        <p:nvSpPr>
          <p:cNvPr id="17" name="PIJL-RECHTS 16"/>
          <p:cNvSpPr/>
          <p:nvPr/>
        </p:nvSpPr>
        <p:spPr>
          <a:xfrm flipH="1">
            <a:off x="2779489" y="4884065"/>
            <a:ext cx="1915886" cy="52251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 dirty="0" err="1" smtClean="0">
                <a:solidFill>
                  <a:schemeClr val="tx1"/>
                </a:solidFill>
              </a:rPr>
              <a:t>Acknowledge</a:t>
            </a:r>
            <a:endParaRPr lang="nl-NL" sz="1800" dirty="0" smtClean="0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246748" y="3178627"/>
            <a:ext cx="104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 smtClean="0">
                <a:latin typeface="+mn-lt"/>
              </a:rPr>
              <a:t>Zenden</a:t>
            </a:r>
            <a:endParaRPr lang="nl-NL" sz="1800" dirty="0">
              <a:latin typeface="+mn-lt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929036" y="3258460"/>
            <a:ext cx="12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dirty="0" smtClean="0">
                <a:latin typeface="+mn-lt"/>
              </a:rPr>
              <a:t>Afleveren</a:t>
            </a:r>
            <a:endParaRPr lang="nl-NL" sz="1800" dirty="0">
              <a:latin typeface="+mn-lt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Betrouwbaarheid</a:t>
            </a:r>
            <a:r>
              <a:rPr lang="en-US" dirty="0" smtClean="0"/>
              <a:t> die WSRM </a:t>
            </a:r>
            <a:r>
              <a:rPr lang="en-US" dirty="0" err="1" smtClean="0"/>
              <a:t>toevoegt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WUS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Zekerheid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err="1" smtClean="0"/>
              <a:t>berichten</a:t>
            </a:r>
            <a:r>
              <a:rPr lang="en-US" dirty="0" smtClean="0"/>
              <a:t> </a:t>
            </a:r>
            <a:r>
              <a:rPr lang="en-US" dirty="0" err="1" smtClean="0"/>
              <a:t>aankomen</a:t>
            </a:r>
            <a:endParaRPr lang="en-US" dirty="0" smtClean="0"/>
          </a:p>
          <a:p>
            <a:pPr lvl="1"/>
            <a:r>
              <a:rPr lang="en-US" dirty="0" err="1" smtClean="0"/>
              <a:t>Precies</a:t>
            </a:r>
            <a:r>
              <a:rPr lang="en-US" dirty="0" smtClean="0"/>
              <a:t> 1 </a:t>
            </a:r>
            <a:r>
              <a:rPr lang="en-US" dirty="0" err="1" smtClean="0"/>
              <a:t>keer</a:t>
            </a:r>
            <a:r>
              <a:rPr lang="en-US" dirty="0" smtClean="0"/>
              <a:t> en in </a:t>
            </a:r>
            <a:r>
              <a:rPr lang="en-US" dirty="0" err="1" smtClean="0"/>
              <a:t>volgorde</a:t>
            </a:r>
            <a:endParaRPr lang="en-US" dirty="0" smtClean="0"/>
          </a:p>
          <a:p>
            <a:pPr lvl="1"/>
            <a:r>
              <a:rPr lang="en-US" dirty="0" err="1" smtClean="0"/>
              <a:t>Beide</a:t>
            </a:r>
            <a:r>
              <a:rPr lang="en-US" dirty="0" smtClean="0"/>
              <a:t> partners </a:t>
            </a:r>
            <a:r>
              <a:rPr lang="en-US" dirty="0" err="1" smtClean="0"/>
              <a:t>geïnformeerd</a:t>
            </a:r>
            <a:r>
              <a:rPr lang="en-US" dirty="0" smtClean="0"/>
              <a:t> over </a:t>
            </a:r>
            <a:r>
              <a:rPr lang="en-US" dirty="0" err="1" smtClean="0"/>
              <a:t>fouten</a:t>
            </a:r>
            <a:endParaRPr lang="en-US" dirty="0" smtClean="0"/>
          </a:p>
          <a:p>
            <a:pPr lvl="1"/>
            <a:r>
              <a:rPr lang="en-US" dirty="0" err="1" smtClean="0"/>
              <a:t>Samenhang</a:t>
            </a:r>
            <a:r>
              <a:rPr lang="en-US" dirty="0" smtClean="0"/>
              <a:t> met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standaarden</a:t>
            </a:r>
            <a:r>
              <a:rPr lang="en-US" dirty="0" smtClean="0"/>
              <a:t> (</a:t>
            </a:r>
            <a:r>
              <a:rPr lang="en-US" dirty="0" err="1" smtClean="0"/>
              <a:t>wsa</a:t>
            </a:r>
            <a:r>
              <a:rPr lang="en-US" dirty="0" smtClean="0"/>
              <a:t>, </a:t>
            </a:r>
            <a:r>
              <a:rPr lang="en-US" dirty="0" err="1" smtClean="0"/>
              <a:t>wsc</a:t>
            </a:r>
            <a:r>
              <a:rPr lang="en-US" dirty="0" smtClean="0"/>
              <a:t>, </a:t>
            </a:r>
            <a:r>
              <a:rPr lang="en-US" dirty="0" err="1" smtClean="0"/>
              <a:t>wssc</a:t>
            </a:r>
            <a:r>
              <a:rPr lang="en-US" dirty="0" smtClean="0"/>
              <a:t>, SSL/TLS, </a:t>
            </a:r>
            <a:r>
              <a:rPr lang="en-US" dirty="0" err="1" smtClean="0"/>
              <a:t>wsp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Eenzijdige</a:t>
            </a:r>
            <a:r>
              <a:rPr lang="en-US" dirty="0" smtClean="0"/>
              <a:t> en </a:t>
            </a:r>
            <a:r>
              <a:rPr lang="en-US" dirty="0" err="1" smtClean="0"/>
              <a:t>tweezijdige</a:t>
            </a:r>
            <a:r>
              <a:rPr lang="en-US" dirty="0" smtClean="0"/>
              <a:t> </a:t>
            </a:r>
            <a:r>
              <a:rPr lang="en-US" dirty="0" err="1" smtClean="0"/>
              <a:t>communicatierichting</a:t>
            </a:r>
            <a:endParaRPr lang="en-US" dirty="0" smtClean="0"/>
          </a:p>
          <a:p>
            <a:pPr lvl="1"/>
            <a:r>
              <a:rPr lang="nl-NL" dirty="0" smtClean="0"/>
              <a:t>Onweerlegbaarheid</a:t>
            </a:r>
            <a:endParaRPr lang="en-US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30 augustus 2012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Introductie WSRM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2DEFB-6716-4722-AB51-7F6A1620FBF1}" type="slidenum">
              <a:rPr lang="nl-NL" smtClean="0"/>
              <a:pPr/>
              <a:t>18</a:t>
            </a:fld>
            <a:endParaRPr lang="nl-NL" dirty="0"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Adoptie Grote Berichten</a:t>
            </a:r>
            <a:endParaRPr lang="en-US" dirty="0"/>
          </a:p>
        </p:txBody>
      </p:sp>
      <p:sp>
        <p:nvSpPr>
          <p:cNvPr id="3584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98525" indent="-457200"/>
            <a:endParaRPr lang="nl-NL" dirty="0" smtClean="0"/>
          </a:p>
          <a:p>
            <a:pPr marL="898525" indent="-457200"/>
            <a:r>
              <a:rPr lang="nl-NL" dirty="0" smtClean="0"/>
              <a:t>In 2012 ondanks toenmalige </a:t>
            </a:r>
            <a:r>
              <a:rPr lang="nl-NL" dirty="0" err="1" smtClean="0"/>
              <a:t>concept-status</a:t>
            </a:r>
            <a:r>
              <a:rPr lang="nl-NL" dirty="0" smtClean="0"/>
              <a:t>:</a:t>
            </a:r>
          </a:p>
          <a:p>
            <a:pPr marL="898525" indent="-457200"/>
            <a:endParaRPr lang="nl-NL" dirty="0" smtClean="0"/>
          </a:p>
          <a:p>
            <a:pPr marL="898525" indent="-457200">
              <a:buFont typeface="Arial" pitchFamily="34" charset="0"/>
              <a:buChar char="•"/>
            </a:pPr>
            <a:r>
              <a:rPr lang="nl-NL" dirty="0" smtClean="0"/>
              <a:t>Digipoort kon niet wachten en gebruikt (nog) verouderde versie</a:t>
            </a:r>
          </a:p>
          <a:p>
            <a:pPr marL="898525" indent="-457200">
              <a:buFont typeface="Arial" pitchFamily="34" charset="0"/>
              <a:buChar char="•"/>
            </a:pPr>
            <a:r>
              <a:rPr lang="nl-NL" dirty="0" smtClean="0"/>
              <a:t>TNO positief beproefd en plant inzet voor BRO</a:t>
            </a:r>
          </a:p>
          <a:p>
            <a:pPr marL="898525" indent="-457200">
              <a:buFont typeface="Arial" pitchFamily="34" charset="0"/>
              <a:buChar char="•"/>
            </a:pPr>
            <a:r>
              <a:rPr lang="nl-NL" dirty="0" smtClean="0"/>
              <a:t>Productie bij DUO en CBS</a:t>
            </a:r>
          </a:p>
          <a:p>
            <a:pPr marL="898525" indent="-457200">
              <a:buFont typeface="Arial" pitchFamily="34" charset="0"/>
              <a:buChar char="•"/>
            </a:pPr>
            <a:r>
              <a:rPr lang="nl-NL" dirty="0" smtClean="0"/>
              <a:t>Verwachte inzet door BAG, BRK, </a:t>
            </a:r>
            <a:r>
              <a:rPr lang="nl-NL" dirty="0" smtClean="0"/>
              <a:t>BRI, BRP en OLO</a:t>
            </a:r>
            <a:endParaRPr lang="nl-NL" dirty="0" smtClean="0"/>
          </a:p>
          <a:p>
            <a:pPr marL="898525" indent="-457200">
              <a:buFont typeface="Arial" pitchFamily="34" charset="0"/>
              <a:buChar char="•"/>
            </a:pPr>
            <a:r>
              <a:rPr lang="nl-NL" dirty="0" smtClean="0"/>
              <a:t>Leveranciers </a:t>
            </a:r>
            <a:r>
              <a:rPr lang="nl-NL" dirty="0" err="1" smtClean="0"/>
              <a:t>Enable-U</a:t>
            </a:r>
            <a:r>
              <a:rPr lang="nl-NL" dirty="0" smtClean="0"/>
              <a:t>, </a:t>
            </a:r>
            <a:r>
              <a:rPr lang="nl-NL" dirty="0" err="1" smtClean="0"/>
              <a:t>Jnet-consultancy</a:t>
            </a:r>
            <a:r>
              <a:rPr lang="nl-NL" dirty="0" smtClean="0"/>
              <a:t> en </a:t>
            </a:r>
            <a:r>
              <a:rPr lang="nl-NL" dirty="0" err="1" smtClean="0"/>
              <a:t>Rinis</a:t>
            </a:r>
            <a:endParaRPr lang="nl-NL" dirty="0" smtClean="0"/>
          </a:p>
          <a:p>
            <a:pPr marL="898525" indent="-457200">
              <a:buFont typeface="Arial" pitchFamily="34" charset="0"/>
              <a:buChar char="•"/>
            </a:pPr>
            <a:endParaRPr lang="nl-NL" dirty="0" smtClean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19</a:t>
            </a:fld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nl-NL" dirty="0" smtClean="0"/>
              <a:t>Inleiding Digikoppeling</a:t>
            </a:r>
          </a:p>
          <a:p>
            <a:pPr marL="342900" lvl="1" indent="-342900">
              <a:buFont typeface="+mj-lt"/>
              <a:buAutoNum type="arabicPeriod"/>
            </a:pPr>
            <a:r>
              <a:rPr lang="nl-NL" dirty="0" smtClean="0"/>
              <a:t>Achtergrond Digikoppeling 3.0</a:t>
            </a:r>
            <a:endParaRPr lang="nl-NL" dirty="0" smtClean="0"/>
          </a:p>
          <a:p>
            <a:pPr marL="342900" lvl="1" indent="-342900">
              <a:buFont typeface="+mj-lt"/>
              <a:buAutoNum type="arabicPeriod"/>
            </a:pPr>
            <a:r>
              <a:rPr lang="nl-NL" dirty="0" smtClean="0"/>
              <a:t>Verschillen met Digikoppeling </a:t>
            </a:r>
            <a:r>
              <a:rPr lang="nl-NL" dirty="0" smtClean="0"/>
              <a:t>1.0 en 2.0</a:t>
            </a:r>
            <a:endParaRPr lang="nl-NL" dirty="0" smtClean="0"/>
          </a:p>
          <a:p>
            <a:pPr marL="342900" lvl="1" indent="-342900">
              <a:buFont typeface="+mj-lt"/>
              <a:buAutoNum type="arabicPeriod"/>
            </a:pPr>
            <a:r>
              <a:rPr lang="nl-NL" dirty="0" smtClean="0"/>
              <a:t>Open </a:t>
            </a:r>
            <a:r>
              <a:rPr lang="nl-NL" dirty="0" smtClean="0"/>
              <a:t>beheer en </a:t>
            </a:r>
            <a:r>
              <a:rPr lang="nl-NL" dirty="0" err="1" smtClean="0"/>
              <a:t>governance</a:t>
            </a:r>
            <a:r>
              <a:rPr lang="nl-NL" dirty="0" smtClean="0"/>
              <a:t> Digikoppeling</a:t>
            </a:r>
          </a:p>
          <a:p>
            <a:pPr lvl="1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457200" y="1412875"/>
            <a:ext cx="8229600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800" b="1" dirty="0">
                <a:latin typeface="Arial" pitchFamily="34" charset="0"/>
                <a:cs typeface="Lucida Sans Unicode" pitchFamily="34" charset="0"/>
              </a:rPr>
              <a:t/>
            </a:r>
            <a:br>
              <a:rPr lang="nl-NL" sz="2800" b="1" dirty="0">
                <a:latin typeface="Arial" pitchFamily="34" charset="0"/>
                <a:cs typeface="Lucida Sans Unicode" pitchFamily="34" charset="0"/>
              </a:rPr>
            </a:b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spcBef>
                <a:spcPts val="8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3. </a:t>
            </a: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Open beheer en </a:t>
            </a:r>
            <a:r>
              <a:rPr lang="nl-NL" sz="3200" dirty="0" err="1" smtClean="0">
                <a:solidFill>
                  <a:srgbClr val="0B2A75"/>
                </a:solidFill>
                <a:cs typeface="Lucida Sans Unicode" pitchFamily="34" charset="0"/>
              </a:rPr>
              <a:t>governance</a:t>
            </a:r>
            <a:endParaRPr lang="nl-NL" sz="3200" dirty="0">
              <a:solidFill>
                <a:srgbClr val="0B2A75"/>
              </a:solidFill>
              <a:cs typeface="Lucida Sans Unicode" pitchFamily="34" charset="0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20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Waarom een beheerproces</a:t>
            </a:r>
            <a:endParaRPr lang="nl-NL" dirty="0"/>
          </a:p>
        </p:txBody>
      </p:sp>
      <p:sp>
        <p:nvSpPr>
          <p:cNvPr id="2560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err="1" smtClean="0"/>
              <a:t>Commitment</a:t>
            </a:r>
            <a:r>
              <a:rPr lang="nl-NL" dirty="0" smtClean="0"/>
              <a:t> overheidsorganisaties vereist invloed</a:t>
            </a:r>
            <a:br>
              <a:rPr lang="nl-NL" dirty="0" smtClean="0"/>
            </a:br>
            <a:endParaRPr lang="nl-NL" dirty="0" smtClean="0"/>
          </a:p>
          <a:p>
            <a:pPr lvl="1"/>
            <a:r>
              <a:rPr lang="nl-NL" dirty="0" smtClean="0"/>
              <a:t>Belanghebbenden (overheid, leveranciers, etc.) vragen om duidelijkheid</a:t>
            </a:r>
            <a:br>
              <a:rPr lang="nl-NL" dirty="0" smtClean="0"/>
            </a:br>
            <a:endParaRPr lang="nl-NL" dirty="0" smtClean="0"/>
          </a:p>
          <a:p>
            <a:pPr lvl="1"/>
            <a:r>
              <a:rPr lang="nl-NL" dirty="0" smtClean="0"/>
              <a:t>Door groeiend gebruik volstaat informele werkwijze niet meer</a:t>
            </a:r>
            <a:br>
              <a:rPr lang="nl-NL" dirty="0" smtClean="0"/>
            </a:br>
            <a:endParaRPr lang="nl-NL" dirty="0" smtClean="0"/>
          </a:p>
          <a:p>
            <a:pPr lvl="1"/>
            <a:r>
              <a:rPr lang="nl-NL" dirty="0" smtClean="0"/>
              <a:t>Toetsbaarheid en controle hoort bij volwassen en open beheer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21</a:t>
            </a:fld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mtClean="0">
                <a:latin typeface="Arial" pitchFamily="34" charset="0"/>
              </a:rPr>
              <a:t>Scope beheer</a:t>
            </a:r>
          </a:p>
        </p:txBody>
      </p:sp>
      <p:sp>
        <p:nvSpPr>
          <p:cNvPr id="29" name="Tijdelijke aanduiding voor inhoud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6626" name="shpTitel"/>
          <p:cNvSpPr>
            <a:spLocks noGrp="1" noChangeArrowheads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3 april 2013</a:t>
            </a:r>
            <a:endParaRPr lang="nl-NL" smtClean="0"/>
          </a:p>
        </p:txBody>
      </p:sp>
      <p:sp>
        <p:nvSpPr>
          <p:cNvPr id="26627" name="shpBeeldmerk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7A6FF9-9480-42FB-AD85-D8CD5CD61E86}" type="slidenum">
              <a:rPr lang="nl-NL" smtClean="0"/>
              <a:pPr/>
              <a:t>22</a:t>
            </a:fld>
            <a:endParaRPr lang="nl-NL" smtClean="0"/>
          </a:p>
        </p:txBody>
      </p:sp>
      <p:sp>
        <p:nvSpPr>
          <p:cNvPr id="26629" name="Line 3"/>
          <p:cNvSpPr>
            <a:spLocks noChangeShapeType="1"/>
          </p:cNvSpPr>
          <p:nvPr/>
        </p:nvSpPr>
        <p:spPr bwMode="auto">
          <a:xfrm flipV="1">
            <a:off x="7127875" y="3663950"/>
            <a:ext cx="1588" cy="13668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6630" name="Line 4"/>
          <p:cNvSpPr>
            <a:spLocks noChangeShapeType="1"/>
          </p:cNvSpPr>
          <p:nvPr/>
        </p:nvSpPr>
        <p:spPr bwMode="auto">
          <a:xfrm>
            <a:off x="2555875" y="2852738"/>
            <a:ext cx="360045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1330325" y="2505075"/>
            <a:ext cx="1262063" cy="7175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Identificatie en Authenticatie</a:t>
            </a:r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 flipV="1">
            <a:off x="1803400" y="3663950"/>
            <a:ext cx="1588" cy="13668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6633" name="Line 7"/>
          <p:cNvSpPr>
            <a:spLocks noChangeShapeType="1"/>
          </p:cNvSpPr>
          <p:nvPr/>
        </p:nvSpPr>
        <p:spPr bwMode="auto">
          <a:xfrm flipV="1">
            <a:off x="4368800" y="1668463"/>
            <a:ext cx="1588" cy="33591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6634" name="Rectangle 8"/>
          <p:cNvSpPr>
            <a:spLocks noChangeArrowheads="1"/>
          </p:cNvSpPr>
          <p:nvPr/>
        </p:nvSpPr>
        <p:spPr bwMode="auto">
          <a:xfrm>
            <a:off x="3821113" y="1128713"/>
            <a:ext cx="1122362" cy="595312"/>
          </a:xfrm>
          <a:prstGeom prst="rect">
            <a:avLst/>
          </a:prstGeom>
          <a:solidFill>
            <a:srgbClr val="94BD5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4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NORA</a:t>
            </a:r>
          </a:p>
        </p:txBody>
      </p:sp>
      <p:sp>
        <p:nvSpPr>
          <p:cNvPr id="26635" name="Line 9"/>
          <p:cNvSpPr>
            <a:spLocks noChangeShapeType="1"/>
          </p:cNvSpPr>
          <p:nvPr/>
        </p:nvSpPr>
        <p:spPr bwMode="auto">
          <a:xfrm>
            <a:off x="1798638" y="3660775"/>
            <a:ext cx="5334000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6636" name="Rectangle 10"/>
          <p:cNvSpPr>
            <a:spLocks noChangeArrowheads="1"/>
          </p:cNvSpPr>
          <p:nvPr/>
        </p:nvSpPr>
        <p:spPr bwMode="auto">
          <a:xfrm>
            <a:off x="5953125" y="3933825"/>
            <a:ext cx="1644650" cy="725488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Digikoppeling Koppelvlakstandaard Grote berichten (profielen)</a:t>
            </a:r>
          </a:p>
        </p:txBody>
      </p:sp>
      <p:sp>
        <p:nvSpPr>
          <p:cNvPr id="26637" name="Rectangle 11"/>
          <p:cNvSpPr>
            <a:spLocks noChangeArrowheads="1"/>
          </p:cNvSpPr>
          <p:nvPr/>
        </p:nvSpPr>
        <p:spPr bwMode="auto">
          <a:xfrm>
            <a:off x="3621088" y="3933825"/>
            <a:ext cx="1643062" cy="725488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Digikoppeling Koppelvlakstandaard ebMS (profielen)</a:t>
            </a:r>
          </a:p>
        </p:txBody>
      </p:sp>
      <p:sp>
        <p:nvSpPr>
          <p:cNvPr id="26638" name="Rectangle 12"/>
          <p:cNvSpPr>
            <a:spLocks noChangeArrowheads="1"/>
          </p:cNvSpPr>
          <p:nvPr/>
        </p:nvSpPr>
        <p:spPr bwMode="auto">
          <a:xfrm>
            <a:off x="1258888" y="3933825"/>
            <a:ext cx="1644650" cy="725488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Digikoppeling Koppelvlakstandaard WUS (profielen)</a:t>
            </a:r>
          </a:p>
        </p:txBody>
      </p:sp>
      <p:sp>
        <p:nvSpPr>
          <p:cNvPr id="26639" name="Rectangle 13"/>
          <p:cNvSpPr>
            <a:spLocks noChangeArrowheads="1"/>
          </p:cNvSpPr>
          <p:nvPr/>
        </p:nvSpPr>
        <p:spPr bwMode="auto">
          <a:xfrm>
            <a:off x="3556000" y="2509838"/>
            <a:ext cx="1677988" cy="71755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Digikoppeling Architectuur</a:t>
            </a:r>
          </a:p>
        </p:txBody>
      </p:sp>
      <p:sp>
        <p:nvSpPr>
          <p:cNvPr id="26640" name="Rectangle 14"/>
          <p:cNvSpPr>
            <a:spLocks noChangeArrowheads="1"/>
          </p:cNvSpPr>
          <p:nvPr/>
        </p:nvSpPr>
        <p:spPr bwMode="auto">
          <a:xfrm>
            <a:off x="5953125" y="5027613"/>
            <a:ext cx="1643063" cy="7270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Best Practice</a:t>
            </a:r>
            <a:b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</a:b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Grote berichten</a:t>
            </a:r>
          </a:p>
        </p:txBody>
      </p:sp>
      <p:sp>
        <p:nvSpPr>
          <p:cNvPr id="26641" name="Rectangle 15"/>
          <p:cNvSpPr>
            <a:spLocks noChangeArrowheads="1"/>
          </p:cNvSpPr>
          <p:nvPr/>
        </p:nvSpPr>
        <p:spPr bwMode="auto">
          <a:xfrm>
            <a:off x="3621088" y="5027613"/>
            <a:ext cx="1643062" cy="7270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Best Practice</a:t>
            </a:r>
            <a:b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</a:b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ebMS</a:t>
            </a:r>
          </a:p>
        </p:txBody>
      </p:sp>
      <p:sp>
        <p:nvSpPr>
          <p:cNvPr id="26642" name="Rectangle 16"/>
          <p:cNvSpPr>
            <a:spLocks noChangeArrowheads="1"/>
          </p:cNvSpPr>
          <p:nvPr/>
        </p:nvSpPr>
        <p:spPr bwMode="auto">
          <a:xfrm>
            <a:off x="1258888" y="5027613"/>
            <a:ext cx="1644650" cy="72707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Best Practice</a:t>
            </a:r>
            <a:b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</a:b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WUS</a:t>
            </a:r>
          </a:p>
        </p:txBody>
      </p:sp>
      <p:sp>
        <p:nvSpPr>
          <p:cNvPr id="26643" name="Rectangle 17"/>
          <p:cNvSpPr>
            <a:spLocks noChangeArrowheads="1"/>
          </p:cNvSpPr>
          <p:nvPr/>
        </p:nvSpPr>
        <p:spPr bwMode="auto">
          <a:xfrm>
            <a:off x="6175375" y="2493963"/>
            <a:ext cx="1236663" cy="727075"/>
          </a:xfrm>
          <a:prstGeom prst="rec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200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Gebruik en achtergrond Digikoppeling certificaten</a:t>
            </a:r>
          </a:p>
        </p:txBody>
      </p:sp>
      <p:sp>
        <p:nvSpPr>
          <p:cNvPr id="26644" name="Line 18"/>
          <p:cNvSpPr>
            <a:spLocks noChangeShapeType="1"/>
          </p:cNvSpPr>
          <p:nvPr/>
        </p:nvSpPr>
        <p:spPr bwMode="auto">
          <a:xfrm>
            <a:off x="971550" y="2492375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45" name="Text Box 19"/>
          <p:cNvSpPr txBox="1">
            <a:spLocks noChangeArrowheads="1"/>
          </p:cNvSpPr>
          <p:nvPr/>
        </p:nvSpPr>
        <p:spPr bwMode="auto">
          <a:xfrm>
            <a:off x="-36513" y="4062413"/>
            <a:ext cx="1019176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Release-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termijn</a:t>
            </a:r>
          </a:p>
        </p:txBody>
      </p:sp>
      <p:sp>
        <p:nvSpPr>
          <p:cNvPr id="26646" name="Text Box 20"/>
          <p:cNvSpPr txBox="1">
            <a:spLocks noChangeArrowheads="1"/>
          </p:cNvSpPr>
          <p:nvPr/>
        </p:nvSpPr>
        <p:spPr bwMode="auto">
          <a:xfrm>
            <a:off x="196850" y="2492375"/>
            <a:ext cx="668338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Lang</a:t>
            </a:r>
          </a:p>
        </p:txBody>
      </p:sp>
      <p:sp>
        <p:nvSpPr>
          <p:cNvPr id="26647" name="Text Box 21"/>
          <p:cNvSpPr txBox="1">
            <a:spLocks noChangeArrowheads="1"/>
          </p:cNvSpPr>
          <p:nvPr/>
        </p:nvSpPr>
        <p:spPr bwMode="auto">
          <a:xfrm>
            <a:off x="263525" y="5486400"/>
            <a:ext cx="601663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Kort</a:t>
            </a:r>
          </a:p>
        </p:txBody>
      </p:sp>
      <p:sp>
        <p:nvSpPr>
          <p:cNvPr id="26648" name="Line 22"/>
          <p:cNvSpPr>
            <a:spLocks noChangeShapeType="1"/>
          </p:cNvSpPr>
          <p:nvPr/>
        </p:nvSpPr>
        <p:spPr bwMode="auto">
          <a:xfrm>
            <a:off x="7885113" y="2492375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649" name="Text Box 23"/>
          <p:cNvSpPr txBox="1">
            <a:spLocks noChangeArrowheads="1"/>
          </p:cNvSpPr>
          <p:nvPr/>
        </p:nvSpPr>
        <p:spPr bwMode="auto">
          <a:xfrm>
            <a:off x="7886700" y="4062413"/>
            <a:ext cx="114300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Dynamiek</a:t>
            </a:r>
          </a:p>
        </p:txBody>
      </p:sp>
      <p:sp>
        <p:nvSpPr>
          <p:cNvPr id="26650" name="Text Box 24"/>
          <p:cNvSpPr txBox="1">
            <a:spLocks noChangeArrowheads="1"/>
          </p:cNvSpPr>
          <p:nvPr/>
        </p:nvSpPr>
        <p:spPr bwMode="auto">
          <a:xfrm>
            <a:off x="8185150" y="2492375"/>
            <a:ext cx="65722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Laag</a:t>
            </a:r>
          </a:p>
        </p:txBody>
      </p:sp>
      <p:sp>
        <p:nvSpPr>
          <p:cNvPr id="26651" name="Text Box 25"/>
          <p:cNvSpPr txBox="1">
            <a:spLocks noChangeArrowheads="1"/>
          </p:cNvSpPr>
          <p:nvPr/>
        </p:nvSpPr>
        <p:spPr bwMode="auto">
          <a:xfrm>
            <a:off x="8194675" y="5486400"/>
            <a:ext cx="701675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nl-NL" sz="1600" b="1">
                <a:solidFill>
                  <a:schemeClr val="tx1"/>
                </a:solidFill>
                <a:latin typeface="Arial" pitchFamily="34" charset="0"/>
                <a:cs typeface="Lucida Sans Unicode" pitchFamily="34" charset="0"/>
              </a:rPr>
              <a:t>Hoog</a:t>
            </a:r>
          </a:p>
        </p:txBody>
      </p:sp>
      <p:sp>
        <p:nvSpPr>
          <p:cNvPr id="30" name="Tijdelijke aanduiding voor voettekst 2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mtClean="0">
                <a:latin typeface="Arial" pitchFamily="34" charset="0"/>
              </a:rPr>
              <a:t>Aansluiting op productbeheer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/>
          <a:lstStyle/>
          <a:p>
            <a:pPr marL="188913" indent="-188913" defTabSz="449263">
              <a:lnSpc>
                <a:spcPct val="93000"/>
              </a:lnSpc>
              <a:buClr>
                <a:srgbClr val="7B6C55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400" smtClean="0">
                <a:latin typeface="Arial" pitchFamily="34" charset="0"/>
              </a:rPr>
              <a:t>Compliance Voorziening</a:t>
            </a:r>
          </a:p>
          <a:p>
            <a:pPr marL="188913" indent="-188913" defTabSz="449263">
              <a:buClr>
                <a:srgbClr val="7B6C55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400" smtClean="0">
                <a:latin typeface="Arial" pitchFamily="34" charset="0"/>
              </a:rPr>
              <a:t>Digikoppeling Service Register</a:t>
            </a:r>
          </a:p>
          <a:p>
            <a:pPr marL="188913" indent="-188913" defTabSz="449263">
              <a:buClr>
                <a:srgbClr val="7B6C55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400" smtClean="0">
                <a:latin typeface="Arial" pitchFamily="34" charset="0"/>
              </a:rPr>
              <a:t>CPA-creatie</a:t>
            </a:r>
          </a:p>
          <a:p>
            <a:pPr marL="188913" indent="-188913" defTabSz="449263">
              <a:buClr>
                <a:srgbClr val="7B6C55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400" smtClean="0">
                <a:latin typeface="Arial" pitchFamily="34" charset="0"/>
              </a:rPr>
              <a:t>Relatie met PKIoverheid</a:t>
            </a:r>
          </a:p>
        </p:txBody>
      </p:sp>
      <p:pic>
        <p:nvPicPr>
          <p:cNvPr id="27654" name="Afbeelding 5" descr="Beheerscop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0888" y="2222500"/>
            <a:ext cx="4152900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23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el 5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0" name="Tijdelijke aanduiding voor inhoud 5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8676" name="AutoShape 2"/>
          <p:cNvSpPr>
            <a:spLocks noChangeArrowheads="1"/>
          </p:cNvSpPr>
          <p:nvPr/>
        </p:nvSpPr>
        <p:spPr bwMode="auto">
          <a:xfrm>
            <a:off x="4067175" y="3543300"/>
            <a:ext cx="1728788" cy="9906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398">
            <a:solidFill>
              <a:srgbClr val="000000"/>
            </a:solidFill>
            <a:miter lim="800000"/>
            <a:headEnd/>
            <a:tailEnd/>
          </a:ln>
        </p:spPr>
        <p:txBody>
          <a:bodyPr lIns="0" tIns="64440" rIns="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000">
                <a:latin typeface="Arial" pitchFamily="34" charset="0"/>
                <a:cs typeface="Lucida Sans Unicode" pitchFamily="34" charset="0"/>
              </a:rPr>
              <a:t>Belang bij Digikoppeling</a:t>
            </a:r>
          </a:p>
        </p:txBody>
      </p:sp>
      <p:sp>
        <p:nvSpPr>
          <p:cNvPr id="28677" name="AutoShape 3"/>
          <p:cNvSpPr>
            <a:spLocks noChangeArrowheads="1"/>
          </p:cNvSpPr>
          <p:nvPr/>
        </p:nvSpPr>
        <p:spPr bwMode="auto">
          <a:xfrm>
            <a:off x="152400" y="1149350"/>
            <a:ext cx="3810000" cy="1046163"/>
          </a:xfrm>
          <a:prstGeom prst="roundRect">
            <a:avLst>
              <a:gd name="adj" fmla="val 8708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sz="120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sz="120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nl-NL" sz="120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                                        Gebruikers van Digikoppeling   </a:t>
            </a:r>
          </a:p>
        </p:txBody>
      </p:sp>
      <p:sp>
        <p:nvSpPr>
          <p:cNvPr id="28678" name="AutoShape 4"/>
          <p:cNvSpPr>
            <a:spLocks noChangeArrowheads="1"/>
          </p:cNvSpPr>
          <p:nvPr/>
        </p:nvSpPr>
        <p:spPr bwMode="auto">
          <a:xfrm>
            <a:off x="228600" y="1225550"/>
            <a:ext cx="990600" cy="431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Individuele 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Overheden</a:t>
            </a:r>
          </a:p>
        </p:txBody>
      </p:sp>
      <p:sp>
        <p:nvSpPr>
          <p:cNvPr id="28679" name="AutoShape 5"/>
          <p:cNvSpPr>
            <a:spLocks noChangeArrowheads="1"/>
          </p:cNvSpPr>
          <p:nvPr/>
        </p:nvSpPr>
        <p:spPr bwMode="auto">
          <a:xfrm>
            <a:off x="1295400" y="1225550"/>
            <a:ext cx="1066800" cy="431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Sectoren</a:t>
            </a:r>
          </a:p>
        </p:txBody>
      </p:sp>
      <p:sp>
        <p:nvSpPr>
          <p:cNvPr id="28680" name="AutoShape 6"/>
          <p:cNvSpPr>
            <a:spLocks noChangeArrowheads="1"/>
          </p:cNvSpPr>
          <p:nvPr/>
        </p:nvSpPr>
        <p:spPr bwMode="auto">
          <a:xfrm>
            <a:off x="2438400" y="1225550"/>
            <a:ext cx="1447800" cy="431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Houders van basisregistratie(s)‏</a:t>
            </a:r>
          </a:p>
        </p:txBody>
      </p:sp>
      <p:sp>
        <p:nvSpPr>
          <p:cNvPr id="28681" name="AutoShape 7"/>
          <p:cNvSpPr>
            <a:spLocks noChangeArrowheads="1"/>
          </p:cNvSpPr>
          <p:nvPr/>
        </p:nvSpPr>
        <p:spPr bwMode="auto">
          <a:xfrm>
            <a:off x="228600" y="3121025"/>
            <a:ext cx="990600" cy="4191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OASIS</a:t>
            </a:r>
          </a:p>
        </p:txBody>
      </p:sp>
      <p:sp>
        <p:nvSpPr>
          <p:cNvPr id="28682" name="AutoShape 8"/>
          <p:cNvSpPr>
            <a:spLocks noChangeArrowheads="1"/>
          </p:cNvSpPr>
          <p:nvPr/>
        </p:nvSpPr>
        <p:spPr bwMode="auto">
          <a:xfrm>
            <a:off x="1295400" y="3121025"/>
            <a:ext cx="990600" cy="4191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W3C</a:t>
            </a:r>
          </a:p>
        </p:txBody>
      </p:sp>
      <p:sp>
        <p:nvSpPr>
          <p:cNvPr id="28683" name="AutoShape 9"/>
          <p:cNvSpPr>
            <a:spLocks noChangeArrowheads="1"/>
          </p:cNvSpPr>
          <p:nvPr/>
        </p:nvSpPr>
        <p:spPr bwMode="auto">
          <a:xfrm>
            <a:off x="228600" y="3614738"/>
            <a:ext cx="990600" cy="420687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NIST</a:t>
            </a:r>
          </a:p>
        </p:txBody>
      </p:sp>
      <p:sp>
        <p:nvSpPr>
          <p:cNvPr id="28684" name="AutoShape 10"/>
          <p:cNvSpPr>
            <a:spLocks noChangeArrowheads="1"/>
          </p:cNvSpPr>
          <p:nvPr/>
        </p:nvSpPr>
        <p:spPr bwMode="auto">
          <a:xfrm>
            <a:off x="1295400" y="3614738"/>
            <a:ext cx="990600" cy="420687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…</a:t>
            </a:r>
          </a:p>
        </p:txBody>
      </p:sp>
      <p:sp>
        <p:nvSpPr>
          <p:cNvPr id="28685" name="AutoShape 11"/>
          <p:cNvSpPr>
            <a:spLocks noChangeArrowheads="1"/>
          </p:cNvSpPr>
          <p:nvPr/>
        </p:nvSpPr>
        <p:spPr bwMode="auto">
          <a:xfrm>
            <a:off x="6858000" y="1082675"/>
            <a:ext cx="1905000" cy="1744663"/>
          </a:xfrm>
          <a:prstGeom prst="roundRect">
            <a:avLst>
              <a:gd name="adj" fmla="val 4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E-Overheids projecten</a:t>
            </a:r>
          </a:p>
        </p:txBody>
      </p:sp>
      <p:sp>
        <p:nvSpPr>
          <p:cNvPr id="28686" name="AutoShape 12"/>
          <p:cNvSpPr>
            <a:spLocks noChangeArrowheads="1"/>
          </p:cNvSpPr>
          <p:nvPr/>
        </p:nvSpPr>
        <p:spPr bwMode="auto">
          <a:xfrm>
            <a:off x="6934200" y="1149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StUF</a:t>
            </a:r>
          </a:p>
        </p:txBody>
      </p:sp>
      <p:sp>
        <p:nvSpPr>
          <p:cNvPr id="28687" name="AutoShape 13"/>
          <p:cNvSpPr>
            <a:spLocks noChangeArrowheads="1"/>
          </p:cNvSpPr>
          <p:nvPr/>
        </p:nvSpPr>
        <p:spPr bwMode="auto">
          <a:xfrm>
            <a:off x="6934200" y="1530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MijnOveheid</a:t>
            </a:r>
          </a:p>
        </p:txBody>
      </p:sp>
      <p:sp>
        <p:nvSpPr>
          <p:cNvPr id="28688" name="AutoShape 14"/>
          <p:cNvSpPr>
            <a:spLocks noChangeArrowheads="1"/>
          </p:cNvSpPr>
          <p:nvPr/>
        </p:nvSpPr>
        <p:spPr bwMode="auto">
          <a:xfrm>
            <a:off x="7848600" y="1149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WMO</a:t>
            </a:r>
          </a:p>
        </p:txBody>
      </p:sp>
      <p:sp>
        <p:nvSpPr>
          <p:cNvPr id="28689" name="AutoShape 15"/>
          <p:cNvSpPr>
            <a:spLocks noChangeArrowheads="1"/>
          </p:cNvSpPr>
          <p:nvPr/>
        </p:nvSpPr>
        <p:spPr bwMode="auto">
          <a:xfrm>
            <a:off x="7848600" y="1530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dirty="0" smtClean="0">
                <a:latin typeface="Arial" pitchFamily="34" charset="0"/>
                <a:cs typeface="Lucida Sans Unicode" pitchFamily="34" charset="0"/>
              </a:rPr>
              <a:t>eHerkenning</a:t>
            </a:r>
            <a:endParaRPr lang="nl-NL" sz="1200" dirty="0"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8690" name="AutoShape 16"/>
          <p:cNvSpPr>
            <a:spLocks noChangeArrowheads="1"/>
          </p:cNvSpPr>
          <p:nvPr/>
        </p:nvSpPr>
        <p:spPr bwMode="auto">
          <a:xfrm>
            <a:off x="6934200" y="1911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ICTU</a:t>
            </a:r>
          </a:p>
        </p:txBody>
      </p:sp>
      <p:sp>
        <p:nvSpPr>
          <p:cNvPr id="28691" name="AutoShape 17"/>
          <p:cNvSpPr>
            <a:spLocks noChangeArrowheads="1"/>
          </p:cNvSpPr>
          <p:nvPr/>
        </p:nvSpPr>
        <p:spPr bwMode="auto">
          <a:xfrm>
            <a:off x="7848600" y="1911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dirty="0" smtClean="0">
                <a:latin typeface="Arial" pitchFamily="34" charset="0"/>
                <a:cs typeface="Lucida Sans Unicode" pitchFamily="34" charset="0"/>
              </a:rPr>
              <a:t>…</a:t>
            </a:r>
            <a:endParaRPr lang="nl-NL" sz="1200" dirty="0"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8692" name="AutoShape 18"/>
          <p:cNvSpPr>
            <a:spLocks noChangeArrowheads="1"/>
          </p:cNvSpPr>
          <p:nvPr/>
        </p:nvSpPr>
        <p:spPr bwMode="auto">
          <a:xfrm>
            <a:off x="6934200" y="2292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dirty="0" err="1" smtClean="0">
                <a:latin typeface="Arial" pitchFamily="34" charset="0"/>
                <a:cs typeface="Lucida Sans Unicode" pitchFamily="34" charset="0"/>
              </a:rPr>
              <a:t>eID</a:t>
            </a:r>
            <a:endParaRPr lang="nl-NL" sz="1200" dirty="0">
              <a:latin typeface="Arial" pitchFamily="34" charset="0"/>
              <a:cs typeface="Lucida Sans Unicode" pitchFamily="34" charset="0"/>
            </a:endParaRPr>
          </a:p>
        </p:txBody>
      </p:sp>
      <p:sp>
        <p:nvSpPr>
          <p:cNvPr id="28693" name="AutoShape 19"/>
          <p:cNvSpPr>
            <a:spLocks noChangeArrowheads="1"/>
          </p:cNvSpPr>
          <p:nvPr/>
        </p:nvSpPr>
        <p:spPr bwMode="auto">
          <a:xfrm>
            <a:off x="7848600" y="2292350"/>
            <a:ext cx="8382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…</a:t>
            </a:r>
          </a:p>
        </p:txBody>
      </p:sp>
      <p:sp>
        <p:nvSpPr>
          <p:cNvPr id="28694" name="AutoShape 20"/>
          <p:cNvSpPr>
            <a:spLocks noChangeArrowheads="1"/>
          </p:cNvSpPr>
          <p:nvPr/>
        </p:nvSpPr>
        <p:spPr bwMode="auto">
          <a:xfrm>
            <a:off x="609600" y="5143500"/>
            <a:ext cx="1066800" cy="381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Diensten leveranciers</a:t>
            </a:r>
          </a:p>
        </p:txBody>
      </p:sp>
      <p:sp>
        <p:nvSpPr>
          <p:cNvPr id="28695" name="AutoShape 21"/>
          <p:cNvSpPr>
            <a:spLocks noChangeArrowheads="1"/>
          </p:cNvSpPr>
          <p:nvPr/>
        </p:nvSpPr>
        <p:spPr bwMode="auto">
          <a:xfrm>
            <a:off x="1752600" y="5143500"/>
            <a:ext cx="1371600" cy="381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Product leveranciers</a:t>
            </a:r>
          </a:p>
        </p:txBody>
      </p:sp>
      <p:sp>
        <p:nvSpPr>
          <p:cNvPr id="28696" name="AutoShape 22"/>
          <p:cNvSpPr>
            <a:spLocks noChangeArrowheads="1"/>
          </p:cNvSpPr>
          <p:nvPr/>
        </p:nvSpPr>
        <p:spPr bwMode="auto">
          <a:xfrm>
            <a:off x="5334000" y="5067300"/>
            <a:ext cx="1219200" cy="1143000"/>
          </a:xfrm>
          <a:prstGeom prst="roundRect">
            <a:avLst>
              <a:gd name="adj" fmla="val 750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Digikoppeling</a:t>
            </a:r>
            <a:br>
              <a:rPr lang="nl-NL" sz="1200" b="1">
                <a:latin typeface="Arial" pitchFamily="34" charset="0"/>
                <a:cs typeface="Lucida Sans Unicode" pitchFamily="34" charset="0"/>
              </a:rPr>
            </a:br>
            <a:r>
              <a:rPr lang="nl-NL" sz="1200" b="1">
                <a:latin typeface="Arial" pitchFamily="34" charset="0"/>
                <a:cs typeface="Lucida Sans Unicode" pitchFamily="34" charset="0"/>
              </a:rPr>
              <a:t>Expertise</a:t>
            </a:r>
          </a:p>
        </p:txBody>
      </p:sp>
      <p:sp>
        <p:nvSpPr>
          <p:cNvPr id="28697" name="AutoShape 23"/>
          <p:cNvSpPr>
            <a:spLocks noChangeArrowheads="1"/>
          </p:cNvSpPr>
          <p:nvPr/>
        </p:nvSpPr>
        <p:spPr bwMode="auto">
          <a:xfrm>
            <a:off x="5410200" y="5143500"/>
            <a:ext cx="10668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Adviesbureaus</a:t>
            </a:r>
          </a:p>
        </p:txBody>
      </p:sp>
      <p:sp>
        <p:nvSpPr>
          <p:cNvPr id="28698" name="AutoShape 24"/>
          <p:cNvSpPr>
            <a:spLocks noChangeArrowheads="1"/>
          </p:cNvSpPr>
          <p:nvPr/>
        </p:nvSpPr>
        <p:spPr bwMode="auto">
          <a:xfrm>
            <a:off x="5410200" y="5524500"/>
            <a:ext cx="10668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ICT Experts</a:t>
            </a:r>
          </a:p>
        </p:txBody>
      </p:sp>
      <p:sp>
        <p:nvSpPr>
          <p:cNvPr id="28699" name="AutoShape 25"/>
          <p:cNvSpPr>
            <a:spLocks noChangeArrowheads="1"/>
          </p:cNvSpPr>
          <p:nvPr/>
        </p:nvSpPr>
        <p:spPr bwMode="auto">
          <a:xfrm>
            <a:off x="7162800" y="4229100"/>
            <a:ext cx="1600200" cy="1295400"/>
          </a:xfrm>
          <a:prstGeom prst="roundRect">
            <a:avLst>
              <a:gd name="adj" fmla="val 5639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Beheer &amp; Onderhoud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van de standaard</a:t>
            </a:r>
          </a:p>
        </p:txBody>
      </p:sp>
      <p:sp>
        <p:nvSpPr>
          <p:cNvPr id="28700" name="AutoShape 26"/>
          <p:cNvSpPr>
            <a:spLocks noChangeArrowheads="1"/>
          </p:cNvSpPr>
          <p:nvPr/>
        </p:nvSpPr>
        <p:spPr bwMode="auto">
          <a:xfrm>
            <a:off x="7391400" y="4762500"/>
            <a:ext cx="11430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Logius</a:t>
            </a:r>
          </a:p>
        </p:txBody>
      </p:sp>
      <p:sp>
        <p:nvSpPr>
          <p:cNvPr id="28701" name="AutoShape 27"/>
          <p:cNvSpPr>
            <a:spLocks noChangeArrowheads="1"/>
          </p:cNvSpPr>
          <p:nvPr/>
        </p:nvSpPr>
        <p:spPr bwMode="auto">
          <a:xfrm>
            <a:off x="7391400" y="4305300"/>
            <a:ext cx="1143000" cy="3810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Domeinexpert/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regisseur</a:t>
            </a:r>
          </a:p>
        </p:txBody>
      </p:sp>
      <p:sp>
        <p:nvSpPr>
          <p:cNvPr id="28702" name="AutoShape 28"/>
          <p:cNvSpPr>
            <a:spLocks noChangeArrowheads="1"/>
          </p:cNvSpPr>
          <p:nvPr/>
        </p:nvSpPr>
        <p:spPr bwMode="auto">
          <a:xfrm>
            <a:off x="4114800" y="1268413"/>
            <a:ext cx="2590800" cy="935037"/>
          </a:xfrm>
          <a:prstGeom prst="roundRect">
            <a:avLst>
              <a:gd name="adj" fmla="val 9509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Sectorregisseurs</a:t>
            </a:r>
          </a:p>
        </p:txBody>
      </p:sp>
      <p:sp>
        <p:nvSpPr>
          <p:cNvPr id="28703" name="AutoShape 29"/>
          <p:cNvSpPr>
            <a:spLocks noChangeArrowheads="1"/>
          </p:cNvSpPr>
          <p:nvPr/>
        </p:nvSpPr>
        <p:spPr bwMode="auto">
          <a:xfrm>
            <a:off x="5003800" y="1339850"/>
            <a:ext cx="7620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BKWI</a:t>
            </a:r>
          </a:p>
        </p:txBody>
      </p:sp>
      <p:sp>
        <p:nvSpPr>
          <p:cNvPr id="28704" name="AutoShape 30"/>
          <p:cNvSpPr>
            <a:spLocks noChangeArrowheads="1"/>
          </p:cNvSpPr>
          <p:nvPr/>
        </p:nvSpPr>
        <p:spPr bwMode="auto">
          <a:xfrm>
            <a:off x="4195763" y="1339850"/>
            <a:ext cx="6858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KING</a:t>
            </a:r>
          </a:p>
        </p:txBody>
      </p:sp>
      <p:sp>
        <p:nvSpPr>
          <p:cNvPr id="28705" name="AutoShape 31"/>
          <p:cNvSpPr>
            <a:spLocks noChangeArrowheads="1"/>
          </p:cNvSpPr>
          <p:nvPr/>
        </p:nvSpPr>
        <p:spPr bwMode="auto">
          <a:xfrm>
            <a:off x="5867400" y="1339850"/>
            <a:ext cx="762000" cy="304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DUO</a:t>
            </a:r>
          </a:p>
        </p:txBody>
      </p:sp>
      <p:sp>
        <p:nvSpPr>
          <p:cNvPr id="28706" name="Rectangle 32"/>
          <p:cNvSpPr>
            <a:spLocks noChangeArrowheads="1"/>
          </p:cNvSpPr>
          <p:nvPr/>
        </p:nvSpPr>
        <p:spPr bwMode="auto">
          <a:xfrm>
            <a:off x="4114800" y="800100"/>
            <a:ext cx="2590800" cy="381000"/>
          </a:xfrm>
          <a:prstGeom prst="rect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lIns="90000" tIns="67968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FFFFFF"/>
                </a:solidFill>
                <a:latin typeface="Arial" pitchFamily="34" charset="0"/>
                <a:cs typeface="Lucida Sans Unicode" pitchFamily="34" charset="0"/>
              </a:rPr>
              <a:t>Vraag</a:t>
            </a:r>
          </a:p>
        </p:txBody>
      </p:sp>
      <p:sp>
        <p:nvSpPr>
          <p:cNvPr id="28707" name="Rectangle 33"/>
          <p:cNvSpPr>
            <a:spLocks noChangeArrowheads="1"/>
          </p:cNvSpPr>
          <p:nvPr/>
        </p:nvSpPr>
        <p:spPr bwMode="auto">
          <a:xfrm>
            <a:off x="6705600" y="5829300"/>
            <a:ext cx="2133600" cy="381000"/>
          </a:xfrm>
          <a:prstGeom prst="rect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lIns="90000" tIns="67968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FFFFFF"/>
                </a:solidFill>
                <a:latin typeface="Arial" pitchFamily="34" charset="0"/>
                <a:cs typeface="Lucida Sans Unicode" pitchFamily="34" charset="0"/>
              </a:rPr>
              <a:t>Ondersteuning</a:t>
            </a:r>
          </a:p>
        </p:txBody>
      </p:sp>
      <p:sp>
        <p:nvSpPr>
          <p:cNvPr id="28708" name="Rectangle 34"/>
          <p:cNvSpPr>
            <a:spLocks noChangeArrowheads="1"/>
          </p:cNvSpPr>
          <p:nvPr/>
        </p:nvSpPr>
        <p:spPr bwMode="auto">
          <a:xfrm>
            <a:off x="533400" y="5981700"/>
            <a:ext cx="2286000" cy="381000"/>
          </a:xfrm>
          <a:prstGeom prst="rect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</p:spPr>
        <p:txBody>
          <a:bodyPr wrap="none" lIns="90000" tIns="67968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2400">
                <a:solidFill>
                  <a:srgbClr val="FFFFFF"/>
                </a:solidFill>
                <a:latin typeface="Arial" pitchFamily="34" charset="0"/>
                <a:cs typeface="Lucida Sans Unicode" pitchFamily="34" charset="0"/>
              </a:rPr>
              <a:t>Aanbod</a:t>
            </a:r>
          </a:p>
        </p:txBody>
      </p:sp>
      <p:sp>
        <p:nvSpPr>
          <p:cNvPr id="28709" name="Freeform 35"/>
          <p:cNvSpPr>
            <a:spLocks/>
          </p:cNvSpPr>
          <p:nvPr/>
        </p:nvSpPr>
        <p:spPr bwMode="auto">
          <a:xfrm>
            <a:off x="2916238" y="2205038"/>
            <a:ext cx="1731962" cy="1338262"/>
          </a:xfrm>
          <a:custGeom>
            <a:avLst/>
            <a:gdLst>
              <a:gd name="T0" fmla="*/ 0 w 535"/>
              <a:gd name="T1" fmla="*/ 0 h 914"/>
              <a:gd name="T2" fmla="*/ 0 w 535"/>
              <a:gd name="T3" fmla="*/ 2147483647 h 914"/>
              <a:gd name="T4" fmla="*/ 2147483647 w 535"/>
              <a:gd name="T5" fmla="*/ 2147483647 h 914"/>
              <a:gd name="T6" fmla="*/ 2147483647 w 535"/>
              <a:gd name="T7" fmla="*/ 2147483647 h 914"/>
              <a:gd name="T8" fmla="*/ 0 60000 65536"/>
              <a:gd name="T9" fmla="*/ 0 60000 65536"/>
              <a:gd name="T10" fmla="*/ 0 60000 65536"/>
              <a:gd name="T11" fmla="*/ 0 60000 65536"/>
              <a:gd name="T12" fmla="*/ 0 w 535"/>
              <a:gd name="T13" fmla="*/ 0 h 914"/>
              <a:gd name="T14" fmla="*/ 535 w 535"/>
              <a:gd name="T15" fmla="*/ 914 h 9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5" h="914">
                <a:moveTo>
                  <a:pt x="0" y="0"/>
                </a:moveTo>
                <a:lnTo>
                  <a:pt x="0" y="646"/>
                </a:lnTo>
                <a:lnTo>
                  <a:pt x="535" y="646"/>
                </a:lnTo>
                <a:lnTo>
                  <a:pt x="535" y="914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0" name="Freeform 36"/>
          <p:cNvSpPr>
            <a:spLocks/>
          </p:cNvSpPr>
          <p:nvPr/>
        </p:nvSpPr>
        <p:spPr bwMode="auto">
          <a:xfrm flipH="1">
            <a:off x="4965700" y="2205038"/>
            <a:ext cx="254000" cy="1343025"/>
          </a:xfrm>
          <a:custGeom>
            <a:avLst/>
            <a:gdLst>
              <a:gd name="T0" fmla="*/ 265878839 w 395"/>
              <a:gd name="T1" fmla="*/ 0 h 915"/>
              <a:gd name="T2" fmla="*/ 0 w 395"/>
              <a:gd name="T3" fmla="*/ 2147483647 h 915"/>
              <a:gd name="T4" fmla="*/ 2147483647 w 395"/>
              <a:gd name="T5" fmla="*/ 2147483647 h 915"/>
              <a:gd name="T6" fmla="*/ 2147483647 w 395"/>
              <a:gd name="T7" fmla="*/ 2147483647 h 915"/>
              <a:gd name="T8" fmla="*/ 0 60000 65536"/>
              <a:gd name="T9" fmla="*/ 0 60000 65536"/>
              <a:gd name="T10" fmla="*/ 0 60000 65536"/>
              <a:gd name="T11" fmla="*/ 0 60000 65536"/>
              <a:gd name="T12" fmla="*/ 0 w 395"/>
              <a:gd name="T13" fmla="*/ 0 h 915"/>
              <a:gd name="T14" fmla="*/ 395 w 395"/>
              <a:gd name="T15" fmla="*/ 915 h 9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5" h="915">
                <a:moveTo>
                  <a:pt x="1" y="0"/>
                </a:moveTo>
                <a:lnTo>
                  <a:pt x="0" y="496"/>
                </a:lnTo>
                <a:lnTo>
                  <a:pt x="395" y="496"/>
                </a:lnTo>
                <a:lnTo>
                  <a:pt x="395" y="915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1" name="Freeform 37"/>
          <p:cNvSpPr>
            <a:spLocks/>
          </p:cNvSpPr>
          <p:nvPr/>
        </p:nvSpPr>
        <p:spPr bwMode="auto">
          <a:xfrm>
            <a:off x="5348288" y="2806700"/>
            <a:ext cx="2195512" cy="741363"/>
          </a:xfrm>
          <a:custGeom>
            <a:avLst/>
            <a:gdLst>
              <a:gd name="T0" fmla="*/ 2147483647 w 1152"/>
              <a:gd name="T1" fmla="*/ 0 h 914"/>
              <a:gd name="T2" fmla="*/ 2147483647 w 1152"/>
              <a:gd name="T3" fmla="*/ 2147483647 h 914"/>
              <a:gd name="T4" fmla="*/ 0 w 1152"/>
              <a:gd name="T5" fmla="*/ 2147483647 h 914"/>
              <a:gd name="T6" fmla="*/ 0 w 1152"/>
              <a:gd name="T7" fmla="*/ 2147483647 h 914"/>
              <a:gd name="T8" fmla="*/ 0 60000 65536"/>
              <a:gd name="T9" fmla="*/ 0 60000 65536"/>
              <a:gd name="T10" fmla="*/ 0 60000 65536"/>
              <a:gd name="T11" fmla="*/ 0 60000 65536"/>
              <a:gd name="T12" fmla="*/ 0 w 1152"/>
              <a:gd name="T13" fmla="*/ 0 h 914"/>
              <a:gd name="T14" fmla="*/ 1152 w 1152"/>
              <a:gd name="T15" fmla="*/ 914 h 9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2" h="914">
                <a:moveTo>
                  <a:pt x="1152" y="0"/>
                </a:moveTo>
                <a:lnTo>
                  <a:pt x="1152" y="646"/>
                </a:lnTo>
                <a:lnTo>
                  <a:pt x="0" y="646"/>
                </a:lnTo>
                <a:lnTo>
                  <a:pt x="0" y="914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2" name="Freeform 38"/>
          <p:cNvSpPr>
            <a:spLocks/>
          </p:cNvSpPr>
          <p:nvPr/>
        </p:nvSpPr>
        <p:spPr bwMode="auto">
          <a:xfrm>
            <a:off x="2286000" y="4535488"/>
            <a:ext cx="2360613" cy="531812"/>
          </a:xfrm>
          <a:custGeom>
            <a:avLst/>
            <a:gdLst>
              <a:gd name="T0" fmla="*/ 0 w 623"/>
              <a:gd name="T1" fmla="*/ 2147483647 h 527"/>
              <a:gd name="T2" fmla="*/ 0 w 623"/>
              <a:gd name="T3" fmla="*/ 2147483647 h 527"/>
              <a:gd name="T4" fmla="*/ 2147483647 w 623"/>
              <a:gd name="T5" fmla="*/ 2147483647 h 527"/>
              <a:gd name="T6" fmla="*/ 2147483647 w 623"/>
              <a:gd name="T7" fmla="*/ 0 h 527"/>
              <a:gd name="T8" fmla="*/ 0 60000 65536"/>
              <a:gd name="T9" fmla="*/ 0 60000 65536"/>
              <a:gd name="T10" fmla="*/ 0 60000 65536"/>
              <a:gd name="T11" fmla="*/ 0 60000 65536"/>
              <a:gd name="T12" fmla="*/ 0 w 623"/>
              <a:gd name="T13" fmla="*/ 0 h 527"/>
              <a:gd name="T14" fmla="*/ 623 w 623"/>
              <a:gd name="T15" fmla="*/ 527 h 5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3" h="527">
                <a:moveTo>
                  <a:pt x="0" y="527"/>
                </a:moveTo>
                <a:lnTo>
                  <a:pt x="0" y="350"/>
                </a:lnTo>
                <a:lnTo>
                  <a:pt x="623" y="350"/>
                </a:lnTo>
                <a:lnTo>
                  <a:pt x="623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3" name="Freeform 39"/>
          <p:cNvSpPr>
            <a:spLocks/>
          </p:cNvSpPr>
          <p:nvPr/>
        </p:nvSpPr>
        <p:spPr bwMode="auto">
          <a:xfrm>
            <a:off x="5791200" y="4229100"/>
            <a:ext cx="228600" cy="838200"/>
          </a:xfrm>
          <a:custGeom>
            <a:avLst/>
            <a:gdLst>
              <a:gd name="T0" fmla="*/ 2147483647 w 432"/>
              <a:gd name="T1" fmla="*/ 2147483647 h 528"/>
              <a:gd name="T2" fmla="*/ 2147483647 w 432"/>
              <a:gd name="T3" fmla="*/ 0 h 528"/>
              <a:gd name="T4" fmla="*/ 0 w 432"/>
              <a:gd name="T5" fmla="*/ 0 h 528"/>
              <a:gd name="T6" fmla="*/ 0 60000 65536"/>
              <a:gd name="T7" fmla="*/ 0 60000 65536"/>
              <a:gd name="T8" fmla="*/ 0 60000 65536"/>
              <a:gd name="T9" fmla="*/ 0 w 432"/>
              <a:gd name="T10" fmla="*/ 0 h 528"/>
              <a:gd name="T11" fmla="*/ 432 w 432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" h="528">
                <a:moveTo>
                  <a:pt x="432" y="528"/>
                </a:moveTo>
                <a:lnTo>
                  <a:pt x="432" y="0"/>
                </a:ln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14" name="Freeform 40"/>
          <p:cNvSpPr>
            <a:spLocks/>
          </p:cNvSpPr>
          <p:nvPr/>
        </p:nvSpPr>
        <p:spPr bwMode="auto">
          <a:xfrm>
            <a:off x="5791200" y="3848100"/>
            <a:ext cx="1981200" cy="381000"/>
          </a:xfrm>
          <a:custGeom>
            <a:avLst/>
            <a:gdLst>
              <a:gd name="T0" fmla="*/ 2147483647 w 864"/>
              <a:gd name="T1" fmla="*/ 2147483647 h 672"/>
              <a:gd name="T2" fmla="*/ 2147483647 w 864"/>
              <a:gd name="T3" fmla="*/ 364522893 h 672"/>
              <a:gd name="T4" fmla="*/ 0 w 864"/>
              <a:gd name="T5" fmla="*/ 0 h 672"/>
              <a:gd name="T6" fmla="*/ 0 60000 65536"/>
              <a:gd name="T7" fmla="*/ 0 60000 65536"/>
              <a:gd name="T8" fmla="*/ 0 60000 65536"/>
              <a:gd name="T9" fmla="*/ 0 w 864"/>
              <a:gd name="T10" fmla="*/ 0 h 672"/>
              <a:gd name="T11" fmla="*/ 864 w 86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64" h="672">
                <a:moveTo>
                  <a:pt x="864" y="672"/>
                </a:moveTo>
                <a:lnTo>
                  <a:pt x="864" y="2"/>
                </a:lnTo>
                <a:lnTo>
                  <a:pt x="0" y="0"/>
                </a:lnTo>
              </a:path>
            </a:pathLst>
          </a:custGeom>
          <a:noFill/>
          <a:ln w="936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8715" name="AutoShape 41"/>
          <p:cNvCxnSpPr>
            <a:cxnSpLocks noChangeShapeType="1"/>
            <a:stCxn id="28729" idx="3"/>
            <a:endCxn id="28676" idx="1"/>
          </p:cNvCxnSpPr>
          <p:nvPr/>
        </p:nvCxnSpPr>
        <p:spPr bwMode="auto">
          <a:xfrm>
            <a:off x="2362200" y="3921125"/>
            <a:ext cx="1704975" cy="117475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28716" name="Rectangle 42"/>
          <p:cNvSpPr>
            <a:spLocks noChangeArrowheads="1"/>
          </p:cNvSpPr>
          <p:nvPr/>
        </p:nvSpPr>
        <p:spPr bwMode="auto">
          <a:xfrm>
            <a:off x="4267200" y="2324100"/>
            <a:ext cx="1905000" cy="5334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Betere dienstverlening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E-overheidsdoelen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Lagere adm. Kosten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Marktwerking door Open standaarden</a:t>
            </a:r>
          </a:p>
        </p:txBody>
      </p:sp>
      <p:sp>
        <p:nvSpPr>
          <p:cNvPr id="28717" name="Rectangle 43"/>
          <p:cNvSpPr>
            <a:spLocks noChangeArrowheads="1"/>
          </p:cNvSpPr>
          <p:nvPr/>
        </p:nvSpPr>
        <p:spPr bwMode="auto">
          <a:xfrm>
            <a:off x="2627313" y="3543300"/>
            <a:ext cx="1223962" cy="6858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Aansluiten op overheidsstandaarden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Hergebruik van bestaande middelen</a:t>
            </a:r>
          </a:p>
        </p:txBody>
      </p:sp>
      <p:sp>
        <p:nvSpPr>
          <p:cNvPr id="28718" name="Rectangle 44"/>
          <p:cNvSpPr>
            <a:spLocks noChangeArrowheads="1"/>
          </p:cNvSpPr>
          <p:nvPr/>
        </p:nvSpPr>
        <p:spPr bwMode="auto">
          <a:xfrm>
            <a:off x="2971800" y="4652963"/>
            <a:ext cx="1219200" cy="4318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0" tIns="53856" rIns="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ICT producten &amp; diensten die voldoen aan </a:t>
            </a:r>
            <a:br>
              <a:rPr lang="nl-NL" sz="800">
                <a:latin typeface="Arial" pitchFamily="34" charset="0"/>
                <a:cs typeface="Lucida Sans Unicode" pitchFamily="34" charset="0"/>
              </a:rPr>
            </a:br>
            <a:r>
              <a:rPr lang="nl-NL" sz="800">
                <a:latin typeface="Arial" pitchFamily="34" charset="0"/>
                <a:cs typeface="Lucida Sans Unicode" pitchFamily="34" charset="0"/>
              </a:rPr>
              <a:t>klanteisen (Digikoppeling)‏</a:t>
            </a:r>
          </a:p>
        </p:txBody>
      </p:sp>
      <p:sp>
        <p:nvSpPr>
          <p:cNvPr id="28719" name="Rectangle 45"/>
          <p:cNvSpPr>
            <a:spLocks noChangeArrowheads="1"/>
          </p:cNvSpPr>
          <p:nvPr/>
        </p:nvSpPr>
        <p:spPr bwMode="auto">
          <a:xfrm>
            <a:off x="5715000" y="4533900"/>
            <a:ext cx="914400" cy="3048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Dienstverlening integratie</a:t>
            </a:r>
          </a:p>
        </p:txBody>
      </p:sp>
      <p:sp>
        <p:nvSpPr>
          <p:cNvPr id="28720" name="Rectangle 46"/>
          <p:cNvSpPr>
            <a:spLocks noChangeArrowheads="1"/>
          </p:cNvSpPr>
          <p:nvPr/>
        </p:nvSpPr>
        <p:spPr bwMode="auto">
          <a:xfrm>
            <a:off x="6096000" y="3009900"/>
            <a:ext cx="2286000" cy="4572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Gemeenschappelijke/landelijke voorzieningen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Gezamenlijke inkoop of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opdrachtgeverschap</a:t>
            </a:r>
          </a:p>
        </p:txBody>
      </p:sp>
      <p:sp>
        <p:nvSpPr>
          <p:cNvPr id="28721" name="Rectangle 47"/>
          <p:cNvSpPr>
            <a:spLocks noChangeArrowheads="1"/>
          </p:cNvSpPr>
          <p:nvPr/>
        </p:nvSpPr>
        <p:spPr bwMode="auto">
          <a:xfrm>
            <a:off x="6019800" y="3619500"/>
            <a:ext cx="1981200" cy="457200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Uivvoeren beheer en onderhoud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Versterking, organiseren participatie</a:t>
            </a:r>
          </a:p>
        </p:txBody>
      </p:sp>
      <p:sp>
        <p:nvSpPr>
          <p:cNvPr id="28722" name="AutoShape 48"/>
          <p:cNvSpPr>
            <a:spLocks noChangeArrowheads="1"/>
          </p:cNvSpPr>
          <p:nvPr/>
        </p:nvSpPr>
        <p:spPr bwMode="auto">
          <a:xfrm>
            <a:off x="4211638" y="1700213"/>
            <a:ext cx="685800" cy="288925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OLO</a:t>
            </a:r>
          </a:p>
        </p:txBody>
      </p:sp>
      <p:sp>
        <p:nvSpPr>
          <p:cNvPr id="28723" name="AutoShape 49"/>
          <p:cNvSpPr>
            <a:spLocks noChangeArrowheads="1"/>
          </p:cNvSpPr>
          <p:nvPr/>
        </p:nvSpPr>
        <p:spPr bwMode="auto">
          <a:xfrm>
            <a:off x="5940425" y="1700213"/>
            <a:ext cx="685800" cy="288925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…</a:t>
            </a:r>
          </a:p>
        </p:txBody>
      </p:sp>
      <p:sp>
        <p:nvSpPr>
          <p:cNvPr id="28724" name="AutoShape 50"/>
          <p:cNvSpPr>
            <a:spLocks noChangeArrowheads="1"/>
          </p:cNvSpPr>
          <p:nvPr/>
        </p:nvSpPr>
        <p:spPr bwMode="auto">
          <a:xfrm>
            <a:off x="228600" y="4111625"/>
            <a:ext cx="990600" cy="420688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18000" tIns="55620" rIns="18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000">
                <a:latin typeface="Arial" pitchFamily="34" charset="0"/>
                <a:cs typeface="Lucida Sans Unicode" pitchFamily="34" charset="0"/>
              </a:rPr>
              <a:t>Forum / College Standaardisatie</a:t>
            </a:r>
          </a:p>
        </p:txBody>
      </p:sp>
      <p:sp>
        <p:nvSpPr>
          <p:cNvPr id="28725" name="AutoShape 51"/>
          <p:cNvSpPr>
            <a:spLocks noChangeArrowheads="1"/>
          </p:cNvSpPr>
          <p:nvPr/>
        </p:nvSpPr>
        <p:spPr bwMode="auto">
          <a:xfrm>
            <a:off x="228600" y="1692275"/>
            <a:ext cx="990600" cy="431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Uitvoerings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organisaties</a:t>
            </a:r>
          </a:p>
        </p:txBody>
      </p:sp>
      <p:sp>
        <p:nvSpPr>
          <p:cNvPr id="28726" name="AutoShape 52"/>
          <p:cNvSpPr>
            <a:spLocks noChangeArrowheads="1"/>
          </p:cNvSpPr>
          <p:nvPr/>
        </p:nvSpPr>
        <p:spPr bwMode="auto">
          <a:xfrm>
            <a:off x="1298575" y="4119563"/>
            <a:ext cx="990600" cy="4191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Europese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>
                <a:latin typeface="Arial" pitchFamily="34" charset="0"/>
                <a:cs typeface="Lucida Sans Unicode" pitchFamily="34" charset="0"/>
              </a:rPr>
              <a:t>Commissie</a:t>
            </a:r>
          </a:p>
        </p:txBody>
      </p:sp>
      <p:sp>
        <p:nvSpPr>
          <p:cNvPr id="28727" name="AutoShape 53"/>
          <p:cNvSpPr>
            <a:spLocks noChangeArrowheads="1"/>
          </p:cNvSpPr>
          <p:nvPr/>
        </p:nvSpPr>
        <p:spPr bwMode="auto">
          <a:xfrm>
            <a:off x="533400" y="5067300"/>
            <a:ext cx="2667000" cy="838200"/>
          </a:xfrm>
          <a:prstGeom prst="roundRect">
            <a:avLst>
              <a:gd name="adj" fmla="val 8713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ICT Leveranciers</a:t>
            </a:r>
          </a:p>
        </p:txBody>
      </p:sp>
      <p:sp>
        <p:nvSpPr>
          <p:cNvPr id="28728" name="Rectangle 54"/>
          <p:cNvSpPr>
            <a:spLocks noChangeArrowheads="1"/>
          </p:cNvSpPr>
          <p:nvPr/>
        </p:nvSpPr>
        <p:spPr bwMode="auto">
          <a:xfrm>
            <a:off x="1752600" y="2330450"/>
            <a:ext cx="2209800" cy="719138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53856" rIns="90000" bIns="46800" anchor="ctr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Opdrachtgever voor toepassing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Kostenbesparing en betere dienstverlening door elektronische gegevensuitwisseling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(ont)koppeling applicaties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Meer keuzevrijheid software en leveranciers</a:t>
            </a:r>
          </a:p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>
                <a:latin typeface="Arial" pitchFamily="34" charset="0"/>
                <a:cs typeface="Lucida Sans Unicode" pitchFamily="34" charset="0"/>
              </a:rPr>
              <a:t>Kortere realisatietermijnen</a:t>
            </a:r>
          </a:p>
        </p:txBody>
      </p:sp>
      <p:sp>
        <p:nvSpPr>
          <p:cNvPr id="28729" name="AutoShape 55"/>
          <p:cNvSpPr>
            <a:spLocks noChangeArrowheads="1"/>
          </p:cNvSpPr>
          <p:nvPr/>
        </p:nvSpPr>
        <p:spPr bwMode="auto">
          <a:xfrm>
            <a:off x="152400" y="3044825"/>
            <a:ext cx="2209800" cy="1752600"/>
          </a:xfrm>
          <a:prstGeom prst="roundRect">
            <a:avLst>
              <a:gd name="adj" fmla="val 6005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7384" rIns="90000" bIns="0" anchor="b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 b="1">
                <a:latin typeface="Arial" pitchFamily="34" charset="0"/>
                <a:cs typeface="Lucida Sans Unicode" pitchFamily="34" charset="0"/>
              </a:rPr>
              <a:t>Standaardisatie organisaties</a:t>
            </a:r>
          </a:p>
        </p:txBody>
      </p:sp>
      <p:sp>
        <p:nvSpPr>
          <p:cNvPr id="61" name="Tijdelijke aanduiding voor datum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62" name="Tijdelijke aanduiding voor dianummer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24</a:t>
            </a:fld>
            <a:endParaRPr lang="nl-NL" dirty="0"/>
          </a:p>
        </p:txBody>
      </p:sp>
      <p:sp>
        <p:nvSpPr>
          <p:cNvPr id="63" name="Tijdelijke aanduiding voor voettekst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defTabSz="449263"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mtClean="0">
                <a:latin typeface="Arial" pitchFamily="34" charset="0"/>
              </a:rPr>
              <a:t>Digikoppeling participatie belangengroepen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>
            <a:normAutofit/>
          </a:bodyPr>
          <a:lstStyle/>
          <a:p>
            <a:pPr marL="188913" indent="-188913" defTabSz="449263">
              <a:lnSpc>
                <a:spcPct val="93000"/>
              </a:lnSpc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000" dirty="0" err="1" smtClean="0">
                <a:latin typeface="Arial" pitchFamily="34" charset="0"/>
              </a:rPr>
              <a:t>Community</a:t>
            </a:r>
            <a:r>
              <a:rPr lang="nl-NL" sz="2000" dirty="0" smtClean="0">
                <a:latin typeface="Arial" pitchFamily="34" charset="0"/>
              </a:rPr>
              <a:t>:</a:t>
            </a:r>
          </a:p>
          <a:p>
            <a:pPr marL="569913" lvl="1" indent="-188913" defTabSz="449263">
              <a:buClr>
                <a:srgbClr val="7B6C55"/>
              </a:buClr>
              <a:buFont typeface="DejaVu Sans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Vrije toetreding (overheid en bedrijfsleven en ..)</a:t>
            </a:r>
          </a:p>
          <a:p>
            <a:pPr marL="569913" lvl="1" indent="-188913" defTabSz="449263">
              <a:buClr>
                <a:srgbClr val="7B6C55"/>
              </a:buClr>
              <a:buFont typeface="DejaVu Sans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Volgen van en </a:t>
            </a:r>
            <a:r>
              <a:rPr lang="nl-NL" sz="1600" dirty="0" err="1" smtClean="0">
                <a:latin typeface="Arial" pitchFamily="34" charset="0"/>
              </a:rPr>
              <a:t>interacteren</a:t>
            </a:r>
            <a:r>
              <a:rPr lang="nl-NL" sz="1600" dirty="0" smtClean="0">
                <a:latin typeface="Arial" pitchFamily="34" charset="0"/>
              </a:rPr>
              <a:t> met Digikoppeling ontwikkelingen</a:t>
            </a:r>
          </a:p>
          <a:p>
            <a:pPr marL="188913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000" dirty="0" smtClean="0">
                <a:latin typeface="Arial" pitchFamily="34" charset="0"/>
              </a:rPr>
              <a:t>Technisch Overleg</a:t>
            </a:r>
          </a:p>
          <a:p>
            <a:pPr marL="569913" lvl="1" indent="-188913" defTabSz="449263">
              <a:buClr>
                <a:srgbClr val="7B6C55"/>
              </a:buClr>
              <a:buFont typeface="DejaVu Sans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Experts overheidsorganisaties</a:t>
            </a:r>
          </a:p>
          <a:p>
            <a:pPr marL="569913" lvl="1" indent="-188913" defTabSz="449263">
              <a:buClr>
                <a:srgbClr val="7B6C55"/>
              </a:buClr>
              <a:buFont typeface="DejaVu Sans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Inhoudelijk ontwikkelen van Digikoppeling onderdelen en documentatie</a:t>
            </a:r>
          </a:p>
          <a:p>
            <a:pPr marL="569913" lvl="1" indent="-188913" defTabSz="449263">
              <a:buClr>
                <a:srgbClr val="7B6C55"/>
              </a:buClr>
              <a:buFont typeface="DejaVu Sans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Voorbereiden van de </a:t>
            </a:r>
            <a:r>
              <a:rPr lang="nl-NL" sz="1600" dirty="0" err="1" smtClean="0">
                <a:latin typeface="Arial" pitchFamily="34" charset="0"/>
              </a:rPr>
              <a:t>release-planning</a:t>
            </a:r>
            <a:endParaRPr lang="nl-NL" sz="1600" dirty="0" smtClean="0">
              <a:latin typeface="Arial" pitchFamily="34" charset="0"/>
            </a:endParaRPr>
          </a:p>
          <a:p>
            <a:pPr marL="188913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000" dirty="0" smtClean="0">
                <a:latin typeface="Arial" pitchFamily="34" charset="0"/>
              </a:rPr>
              <a:t>Stuurgroep, Stelseloverleg, Programmaraad</a:t>
            </a:r>
          </a:p>
          <a:p>
            <a:pPr marL="569913" lvl="1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Vaststellen releasebeleid, beheermodel, prioriteiten ontwikkeling</a:t>
            </a:r>
          </a:p>
          <a:p>
            <a:pPr marL="569913" lvl="1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Vaststellen </a:t>
            </a:r>
            <a:r>
              <a:rPr lang="nl-NL" sz="1600" dirty="0" err="1" smtClean="0">
                <a:latin typeface="Arial" pitchFamily="34" charset="0"/>
              </a:rPr>
              <a:t>lifecycleplanning</a:t>
            </a:r>
            <a:r>
              <a:rPr lang="nl-NL" sz="1600" dirty="0" smtClean="0">
                <a:latin typeface="Arial" pitchFamily="34" charset="0"/>
              </a:rPr>
              <a:t> koppelvlak standaarden</a:t>
            </a:r>
            <a:endParaRPr lang="nl-NL" sz="2000" dirty="0" smtClean="0">
              <a:latin typeface="Arial" pitchFamily="34" charset="0"/>
            </a:endParaRPr>
          </a:p>
          <a:p>
            <a:pPr marL="569913" lvl="1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Vaststellen externe publicaties over Digikoppeling beleid en versies</a:t>
            </a:r>
          </a:p>
          <a:p>
            <a:pPr marL="188913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2000" dirty="0" smtClean="0">
                <a:latin typeface="Arial" pitchFamily="34" charset="0"/>
              </a:rPr>
              <a:t>Forum en College Standaardisatie</a:t>
            </a:r>
          </a:p>
          <a:p>
            <a:pPr marL="569913" lvl="1" indent="-188913" defTabSz="449263">
              <a:buClr>
                <a:srgbClr val="7B6C55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nl-NL" sz="1600" dirty="0" smtClean="0">
                <a:latin typeface="Arial" pitchFamily="34" charset="0"/>
              </a:rPr>
              <a:t> Bepaalt </a:t>
            </a:r>
            <a:r>
              <a:rPr lang="nl-NL" sz="1600" dirty="0" err="1" smtClean="0">
                <a:latin typeface="Arial" pitchFamily="34" charset="0"/>
              </a:rPr>
              <a:t>PTOLU-status</a:t>
            </a:r>
            <a:endParaRPr lang="nl-NL" sz="1600" dirty="0" smtClean="0">
              <a:latin typeface="Arial" pitchFamily="34" charset="0"/>
            </a:endParaRPr>
          </a:p>
        </p:txBody>
      </p:sp>
      <p:sp>
        <p:nvSpPr>
          <p:cNvPr id="29698" name="shpTitel"/>
          <p:cNvSpPr>
            <a:spLocks noGrp="1" noChangeArrowheads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smtClean="0"/>
              <a:t>3 april 2013</a:t>
            </a:r>
            <a:endParaRPr lang="nl-NL" smtClean="0"/>
          </a:p>
        </p:txBody>
      </p:sp>
      <p:sp>
        <p:nvSpPr>
          <p:cNvPr id="29699" name="shpBeeldmerk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AE6B5BB-7304-4C8A-8280-BF3414721D9D}" type="slidenum">
              <a:rPr lang="nl-NL" smtClean="0"/>
              <a:pPr/>
              <a:t>25</a:t>
            </a:fld>
            <a:endParaRPr lang="nl-NL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Algemene stelselsturing</a:t>
            </a:r>
            <a:endParaRPr lang="nl-NL" dirty="0"/>
          </a:p>
        </p:txBody>
      </p:sp>
      <p:pic>
        <p:nvPicPr>
          <p:cNvPr id="14" name="Tijdelijke aanduiding voor inhoud 13" descr="stelselbestur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0929" y="1798638"/>
            <a:ext cx="6816042" cy="4273550"/>
          </a:xfrm>
        </p:spPr>
      </p:pic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26</a:t>
            </a:fld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hoek 30"/>
          <p:cNvSpPr/>
          <p:nvPr/>
        </p:nvSpPr>
        <p:spPr>
          <a:xfrm>
            <a:off x="169817" y="1528352"/>
            <a:ext cx="6544495" cy="238614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r>
              <a:rPr lang="nl-NL" sz="2000" dirty="0" smtClean="0">
                <a:solidFill>
                  <a:schemeClr val="tx1"/>
                </a:solidFill>
              </a:rPr>
              <a:t>Programmabureau Stelsel</a:t>
            </a:r>
            <a:endParaRPr lang="nl-NL" sz="2000" dirty="0">
              <a:solidFill>
                <a:schemeClr val="tx1"/>
              </a:solidFill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169817" y="4101735"/>
            <a:ext cx="6544495" cy="192024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ct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endParaRPr lang="nl-NL" sz="2000" dirty="0" smtClean="0">
              <a:solidFill>
                <a:schemeClr val="tx1"/>
              </a:solidFill>
            </a:endParaRPr>
          </a:p>
          <a:p>
            <a:pPr algn="r"/>
            <a:r>
              <a:rPr lang="nl-NL" sz="2000" dirty="0" smtClean="0">
                <a:solidFill>
                  <a:schemeClr val="tx1"/>
                </a:solidFill>
              </a:rPr>
              <a:t>Logius</a:t>
            </a:r>
            <a:endParaRPr lang="nl-NL" sz="2000" dirty="0">
              <a:solidFill>
                <a:schemeClr val="tx1"/>
              </a:solidFill>
            </a:endParaRPr>
          </a:p>
        </p:txBody>
      </p:sp>
      <p:sp>
        <p:nvSpPr>
          <p:cNvPr id="63" name="Titel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Belangrijkste sturing</a:t>
            </a:r>
            <a:endParaRPr lang="nl-NL" dirty="0"/>
          </a:p>
        </p:txBody>
      </p:sp>
      <p:sp>
        <p:nvSpPr>
          <p:cNvPr id="64" name="Tijdelijke aanduiding voor inhoud 6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8C619D-4245-44BA-91CB-64930F1240B4}" type="slidenum">
              <a:rPr lang="nl-NL" smtClean="0"/>
              <a:pPr>
                <a:defRPr/>
              </a:pPr>
              <a:t>27</a:t>
            </a:fld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638704" y="4820190"/>
            <a:ext cx="2403565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Technisch Overleg</a:t>
            </a:r>
          </a:p>
        </p:txBody>
      </p:sp>
      <p:sp>
        <p:nvSpPr>
          <p:cNvPr id="8" name="Rechthoek 7"/>
          <p:cNvSpPr/>
          <p:nvPr/>
        </p:nvSpPr>
        <p:spPr>
          <a:xfrm>
            <a:off x="1719964" y="2608206"/>
            <a:ext cx="1754764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Stuurgroep</a:t>
            </a:r>
          </a:p>
        </p:txBody>
      </p:sp>
      <p:sp>
        <p:nvSpPr>
          <p:cNvPr id="9" name="Rechthoek 8"/>
          <p:cNvSpPr/>
          <p:nvPr/>
        </p:nvSpPr>
        <p:spPr>
          <a:xfrm>
            <a:off x="4193186" y="2895599"/>
            <a:ext cx="1772195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Stelsel Overleg</a:t>
            </a:r>
          </a:p>
        </p:txBody>
      </p:sp>
      <p:sp>
        <p:nvSpPr>
          <p:cNvPr id="10" name="Rechthoek 9"/>
          <p:cNvSpPr/>
          <p:nvPr/>
        </p:nvSpPr>
        <p:spPr>
          <a:xfrm>
            <a:off x="705402" y="4815853"/>
            <a:ext cx="1136468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err="1" smtClean="0"/>
              <a:t>Commu-nity</a:t>
            </a:r>
            <a:endParaRPr lang="nl-NL" sz="1600" dirty="0" smtClean="0"/>
          </a:p>
        </p:txBody>
      </p:sp>
      <p:sp>
        <p:nvSpPr>
          <p:cNvPr id="11" name="Rechthoek 10"/>
          <p:cNvSpPr/>
          <p:nvPr/>
        </p:nvSpPr>
        <p:spPr>
          <a:xfrm>
            <a:off x="1685116" y="1706882"/>
            <a:ext cx="4258492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PSB</a:t>
            </a:r>
          </a:p>
        </p:txBody>
      </p:sp>
      <p:sp>
        <p:nvSpPr>
          <p:cNvPr id="13" name="Rechthoek 12"/>
          <p:cNvSpPr/>
          <p:nvPr/>
        </p:nvSpPr>
        <p:spPr>
          <a:xfrm>
            <a:off x="7802883" y="3701160"/>
            <a:ext cx="1136468" cy="574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Forum / College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4650383" y="4140919"/>
            <a:ext cx="1640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800" b="1" dirty="0" smtClean="0"/>
              <a:t>Release</a:t>
            </a:r>
          </a:p>
          <a:p>
            <a:r>
              <a:rPr lang="nl-NL" sz="1800" b="1" dirty="0" smtClean="0"/>
              <a:t>voorstellen</a:t>
            </a:r>
            <a:endParaRPr lang="nl-NL" sz="1800" b="1" dirty="0"/>
          </a:p>
        </p:txBody>
      </p:sp>
      <p:sp>
        <p:nvSpPr>
          <p:cNvPr id="22" name="Tekstvak 21"/>
          <p:cNvSpPr txBox="1"/>
          <p:nvPr/>
        </p:nvSpPr>
        <p:spPr>
          <a:xfrm>
            <a:off x="2782396" y="4084316"/>
            <a:ext cx="1737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1" dirty="0" smtClean="0"/>
              <a:t>Release</a:t>
            </a:r>
          </a:p>
          <a:p>
            <a:r>
              <a:rPr lang="nl-NL" sz="1800" b="1" dirty="0" smtClean="0"/>
              <a:t>opdrachten</a:t>
            </a:r>
            <a:endParaRPr lang="nl-NL" sz="1800" b="1" dirty="0"/>
          </a:p>
        </p:txBody>
      </p:sp>
      <p:cxnSp>
        <p:nvCxnSpPr>
          <p:cNvPr id="28" name="Rechte verbindingslijn met pijl 27"/>
          <p:cNvCxnSpPr>
            <a:stCxn id="6" idx="1"/>
            <a:endCxn id="10" idx="3"/>
          </p:cNvCxnSpPr>
          <p:nvPr/>
        </p:nvCxnSpPr>
        <p:spPr>
          <a:xfrm flipH="1" flipV="1">
            <a:off x="1841870" y="5103236"/>
            <a:ext cx="796834" cy="4337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>
            <a:off x="583457" y="5320947"/>
            <a:ext cx="1728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800" b="1" dirty="0" smtClean="0"/>
              <a:t>Openbare</a:t>
            </a:r>
          </a:p>
          <a:p>
            <a:r>
              <a:rPr lang="nl-NL" sz="1800" b="1" dirty="0" smtClean="0"/>
              <a:t>consultatie</a:t>
            </a:r>
            <a:endParaRPr lang="nl-NL" sz="1800" b="1" dirty="0"/>
          </a:p>
        </p:txBody>
      </p:sp>
      <p:cxnSp>
        <p:nvCxnSpPr>
          <p:cNvPr id="32" name="Rechte verbindingslijn met pijl 31"/>
          <p:cNvCxnSpPr/>
          <p:nvPr/>
        </p:nvCxnSpPr>
        <p:spPr>
          <a:xfrm flipV="1">
            <a:off x="4859386" y="2259867"/>
            <a:ext cx="13063" cy="627018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met pijl 35"/>
          <p:cNvCxnSpPr/>
          <p:nvPr/>
        </p:nvCxnSpPr>
        <p:spPr>
          <a:xfrm flipH="1">
            <a:off x="2730140" y="2285992"/>
            <a:ext cx="13063" cy="339635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>
            <a:stCxn id="10" idx="0"/>
          </p:cNvCxnSpPr>
          <p:nvPr/>
        </p:nvCxnSpPr>
        <p:spPr>
          <a:xfrm flipV="1">
            <a:off x="1273636" y="3174271"/>
            <a:ext cx="751107" cy="1641582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44"/>
          <p:cNvSpPr txBox="1"/>
          <p:nvPr/>
        </p:nvSpPr>
        <p:spPr>
          <a:xfrm>
            <a:off x="169815" y="3165561"/>
            <a:ext cx="1515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800" b="1" dirty="0" smtClean="0"/>
              <a:t>Getoetste standaard</a:t>
            </a:r>
            <a:endParaRPr lang="nl-NL" sz="1800" b="1" dirty="0"/>
          </a:p>
        </p:txBody>
      </p:sp>
      <p:cxnSp>
        <p:nvCxnSpPr>
          <p:cNvPr id="46" name="Rechte verbindingslijn met pijl 45"/>
          <p:cNvCxnSpPr/>
          <p:nvPr/>
        </p:nvCxnSpPr>
        <p:spPr>
          <a:xfrm flipV="1">
            <a:off x="2168437" y="2285998"/>
            <a:ext cx="117566" cy="313507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>
            <a:off x="2795451" y="3174271"/>
            <a:ext cx="26126" cy="1645920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Rechte verbindingslijn met pijl 52"/>
          <p:cNvCxnSpPr/>
          <p:nvPr/>
        </p:nvCxnSpPr>
        <p:spPr>
          <a:xfrm flipV="1">
            <a:off x="4598127" y="3474717"/>
            <a:ext cx="182879" cy="1332411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echte verbindingslijn met pijl 56"/>
          <p:cNvCxnSpPr>
            <a:stCxn id="13" idx="1"/>
          </p:cNvCxnSpPr>
          <p:nvPr/>
        </p:nvCxnSpPr>
        <p:spPr>
          <a:xfrm flipH="1">
            <a:off x="6988631" y="3988543"/>
            <a:ext cx="814252" cy="8693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kstvak 59"/>
          <p:cNvSpPr txBox="1"/>
          <p:nvPr/>
        </p:nvSpPr>
        <p:spPr>
          <a:xfrm>
            <a:off x="7265239" y="4254130"/>
            <a:ext cx="145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800" b="1" dirty="0" smtClean="0"/>
              <a:t>toetsing</a:t>
            </a:r>
          </a:p>
          <a:p>
            <a:pPr algn="ctr"/>
            <a:r>
              <a:rPr lang="nl-NL" sz="1800" b="1" dirty="0" err="1" smtClean="0"/>
              <a:t>PTOLU-status</a:t>
            </a:r>
            <a:endParaRPr lang="nl-NL" sz="1800" b="1" dirty="0"/>
          </a:p>
        </p:txBody>
      </p:sp>
      <p:sp>
        <p:nvSpPr>
          <p:cNvPr id="27" name="Tijdelijke aanduiding voor voettekst 2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>
              <a:lnSpc>
                <a:spcPct val="93000"/>
              </a:lnSpc>
              <a:tabLst>
                <a:tab pos="603250" algn="l"/>
                <a:tab pos="1517650" algn="l"/>
                <a:tab pos="2432050" algn="l"/>
                <a:tab pos="3346450" algn="l"/>
                <a:tab pos="4260850" algn="l"/>
                <a:tab pos="5175250" algn="l"/>
                <a:tab pos="6089650" algn="l"/>
                <a:tab pos="7004050" algn="l"/>
                <a:tab pos="7918450" algn="l"/>
                <a:tab pos="8832850" algn="l"/>
                <a:tab pos="9747250" algn="l"/>
                <a:tab pos="10661650" algn="l"/>
              </a:tabLst>
              <a:defRPr/>
            </a:pPr>
            <a:r>
              <a:rPr lang="nl-NL" dirty="0" smtClean="0"/>
              <a:t>Geformaliseerd beheerproces (</a:t>
            </a:r>
            <a:r>
              <a:rPr lang="nl-NL" dirty="0" err="1" smtClean="0"/>
              <a:t>BiSL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29" name="Tijdelijke aanduiding voor inhoud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26" name="AutoShape 2"/>
          <p:cNvSpPr>
            <a:spLocks noChangeArrowheads="1"/>
          </p:cNvSpPr>
          <p:nvPr/>
        </p:nvSpPr>
        <p:spPr bwMode="auto">
          <a:xfrm>
            <a:off x="3635375" y="2324100"/>
            <a:ext cx="1728788" cy="685800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Product Cycle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Management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3.2)‏</a:t>
            </a:r>
          </a:p>
        </p:txBody>
      </p:sp>
      <p:sp>
        <p:nvSpPr>
          <p:cNvPr id="30727" name="AutoShape 3"/>
          <p:cNvSpPr>
            <a:spLocks noChangeArrowheads="1"/>
          </p:cNvSpPr>
          <p:nvPr/>
        </p:nvSpPr>
        <p:spPr bwMode="auto">
          <a:xfrm>
            <a:off x="4038600" y="4191000"/>
            <a:ext cx="1468438" cy="609600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Onderhouden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DK onderdelen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3.5)‏</a:t>
            </a:r>
          </a:p>
        </p:txBody>
      </p:sp>
      <p:sp>
        <p:nvSpPr>
          <p:cNvPr id="30728" name="AutoShape 4"/>
          <p:cNvSpPr>
            <a:spLocks noChangeArrowheads="1"/>
          </p:cNvSpPr>
          <p:nvPr/>
        </p:nvSpPr>
        <p:spPr bwMode="auto">
          <a:xfrm>
            <a:off x="6515100" y="5200650"/>
            <a:ext cx="1293813" cy="533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36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Ingebruikname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3.6)‏</a:t>
            </a:r>
          </a:p>
        </p:txBody>
      </p:sp>
      <p:sp>
        <p:nvSpPr>
          <p:cNvPr id="30729" name="AutoShape 5"/>
          <p:cNvSpPr>
            <a:spLocks noChangeArrowheads="1"/>
          </p:cNvSpPr>
          <p:nvPr/>
        </p:nvSpPr>
        <p:spPr bwMode="auto">
          <a:xfrm>
            <a:off x="3124200" y="3352800"/>
            <a:ext cx="1239838" cy="685800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Intake en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analyse</a:t>
            </a:r>
            <a:br>
              <a:rPr lang="nl-NL" sz="1400"/>
            </a:br>
            <a:r>
              <a:rPr lang="nl-NL" sz="800"/>
              <a:t>(§ 3.3)‏</a:t>
            </a:r>
          </a:p>
        </p:txBody>
      </p:sp>
      <p:cxnSp>
        <p:nvCxnSpPr>
          <p:cNvPr id="30730" name="AutoShape 6"/>
          <p:cNvCxnSpPr>
            <a:cxnSpLocks noChangeShapeType="1"/>
            <a:stCxn id="30729" idx="3"/>
            <a:endCxn id="30727" idx="0"/>
          </p:cNvCxnSpPr>
          <p:nvPr/>
        </p:nvCxnSpPr>
        <p:spPr bwMode="auto">
          <a:xfrm>
            <a:off x="4364038" y="3695700"/>
            <a:ext cx="409575" cy="49530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30731" name="AutoShape 7"/>
          <p:cNvCxnSpPr>
            <a:cxnSpLocks noChangeShapeType="1"/>
            <a:stCxn id="30729" idx="3"/>
            <a:endCxn id="30727" idx="0"/>
          </p:cNvCxnSpPr>
          <p:nvPr/>
        </p:nvCxnSpPr>
        <p:spPr bwMode="auto">
          <a:xfrm>
            <a:off x="4364038" y="3695700"/>
            <a:ext cx="409575" cy="49530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0732" name="AutoShape 8"/>
          <p:cNvSpPr>
            <a:spLocks noChangeArrowheads="1"/>
          </p:cNvSpPr>
          <p:nvPr/>
        </p:nvSpPr>
        <p:spPr bwMode="auto">
          <a:xfrm>
            <a:off x="838200" y="3200400"/>
            <a:ext cx="1905000" cy="2752725"/>
          </a:xfrm>
          <a:prstGeom prst="roundRect">
            <a:avLst>
              <a:gd name="adj" fmla="val 7130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AutoShape 9"/>
          <p:cNvSpPr>
            <a:spLocks noChangeArrowheads="1"/>
          </p:cNvSpPr>
          <p:nvPr/>
        </p:nvSpPr>
        <p:spPr bwMode="auto">
          <a:xfrm>
            <a:off x="1116013" y="4595813"/>
            <a:ext cx="1468437" cy="433387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Support &amp; advies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3.10)‏</a:t>
            </a:r>
          </a:p>
        </p:txBody>
      </p:sp>
      <p:sp>
        <p:nvSpPr>
          <p:cNvPr id="30734" name="AutoShape 10"/>
          <p:cNvSpPr>
            <a:spLocks noChangeArrowheads="1"/>
          </p:cNvSpPr>
          <p:nvPr/>
        </p:nvSpPr>
        <p:spPr bwMode="auto">
          <a:xfrm>
            <a:off x="1116013" y="5200650"/>
            <a:ext cx="1468437" cy="561975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Publicatie &amp;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Communicatie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3.9)‏</a:t>
            </a:r>
          </a:p>
        </p:txBody>
      </p:sp>
      <p:sp>
        <p:nvSpPr>
          <p:cNvPr id="30735" name="Text Box 11"/>
          <p:cNvSpPr txBox="1">
            <a:spLocks noChangeArrowheads="1"/>
          </p:cNvSpPr>
          <p:nvPr/>
        </p:nvSpPr>
        <p:spPr bwMode="auto">
          <a:xfrm>
            <a:off x="1216025" y="3230563"/>
            <a:ext cx="1379538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7384" rIns="90000" bIns="46800">
            <a:spAutoFit/>
          </a:bodyPr>
          <a:lstStyle/>
          <a:p>
            <a:pPr>
              <a:spcBef>
                <a:spcPts val="3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/>
              <a:t>Beheerprocessen</a:t>
            </a:r>
          </a:p>
        </p:txBody>
      </p:sp>
      <p:sp>
        <p:nvSpPr>
          <p:cNvPr id="30736" name="Text Box 12"/>
          <p:cNvSpPr txBox="1">
            <a:spLocks noChangeArrowheads="1"/>
          </p:cNvSpPr>
          <p:nvPr/>
        </p:nvSpPr>
        <p:spPr bwMode="auto">
          <a:xfrm>
            <a:off x="5210175" y="3213100"/>
            <a:ext cx="2851150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7384" rIns="90000" bIns="46800">
            <a:spAutoFit/>
          </a:bodyPr>
          <a:lstStyle/>
          <a:p>
            <a:pPr>
              <a:spcBef>
                <a:spcPts val="3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/>
              <a:t>Onderhoud- en vernieuwingsprocessen</a:t>
            </a:r>
          </a:p>
        </p:txBody>
      </p:sp>
      <p:sp>
        <p:nvSpPr>
          <p:cNvPr id="30737" name="AutoShape 13"/>
          <p:cNvSpPr>
            <a:spLocks noChangeArrowheads="1"/>
          </p:cNvSpPr>
          <p:nvPr/>
        </p:nvSpPr>
        <p:spPr bwMode="auto">
          <a:xfrm>
            <a:off x="3048000" y="3200400"/>
            <a:ext cx="5562600" cy="2757488"/>
          </a:xfrm>
          <a:prstGeom prst="roundRect">
            <a:avLst>
              <a:gd name="adj" fmla="val 4778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AutoShape 14"/>
          <p:cNvSpPr>
            <a:spLocks noChangeArrowheads="1"/>
          </p:cNvSpPr>
          <p:nvPr/>
        </p:nvSpPr>
        <p:spPr bwMode="auto">
          <a:xfrm>
            <a:off x="838200" y="2209800"/>
            <a:ext cx="7772400" cy="928688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Text Box 15"/>
          <p:cNvSpPr txBox="1">
            <a:spLocks noChangeArrowheads="1"/>
          </p:cNvSpPr>
          <p:nvPr/>
        </p:nvSpPr>
        <p:spPr bwMode="auto">
          <a:xfrm>
            <a:off x="5556250" y="2316163"/>
            <a:ext cx="2068513" cy="276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57384" rIns="90000" bIns="46800">
            <a:spAutoFit/>
          </a:bodyPr>
          <a:lstStyle/>
          <a:p>
            <a:pPr>
              <a:spcBef>
                <a:spcPts val="3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200"/>
              <a:t>Richtinggevende processen</a:t>
            </a:r>
          </a:p>
        </p:txBody>
      </p:sp>
      <p:sp>
        <p:nvSpPr>
          <p:cNvPr id="30740" name="AutoShape 16"/>
          <p:cNvSpPr>
            <a:spLocks noChangeArrowheads="1"/>
          </p:cNvSpPr>
          <p:nvPr/>
        </p:nvSpPr>
        <p:spPr bwMode="auto">
          <a:xfrm>
            <a:off x="4038600" y="5181600"/>
            <a:ext cx="1468438" cy="568325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Releaseplanning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3.4)‏</a:t>
            </a:r>
          </a:p>
        </p:txBody>
      </p:sp>
      <p:cxnSp>
        <p:nvCxnSpPr>
          <p:cNvPr id="30741" name="AutoShape 17"/>
          <p:cNvCxnSpPr>
            <a:cxnSpLocks noChangeShapeType="1"/>
            <a:stCxn id="30740" idx="3"/>
            <a:endCxn id="30728" idx="1"/>
          </p:cNvCxnSpPr>
          <p:nvPr/>
        </p:nvCxnSpPr>
        <p:spPr bwMode="auto">
          <a:xfrm>
            <a:off x="5507038" y="5465763"/>
            <a:ext cx="1008062" cy="1587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0742" name="AutoShape 18"/>
          <p:cNvSpPr>
            <a:spLocks noChangeArrowheads="1"/>
          </p:cNvSpPr>
          <p:nvPr/>
        </p:nvSpPr>
        <p:spPr bwMode="auto">
          <a:xfrm>
            <a:off x="1116013" y="3810000"/>
            <a:ext cx="1468437" cy="577850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Incident-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management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800"/>
              <a:t>(§ 3.8)‏</a:t>
            </a:r>
          </a:p>
        </p:txBody>
      </p:sp>
      <p:sp>
        <p:nvSpPr>
          <p:cNvPr id="30743" name="AutoShape 19"/>
          <p:cNvSpPr>
            <a:spLocks noChangeArrowheads="1"/>
          </p:cNvSpPr>
          <p:nvPr/>
        </p:nvSpPr>
        <p:spPr bwMode="auto">
          <a:xfrm>
            <a:off x="6553200" y="4419600"/>
            <a:ext cx="1871663" cy="576263"/>
          </a:xfrm>
          <a:prstGeom prst="roundRect">
            <a:avLst>
              <a:gd name="adj" fmla="val 16667"/>
            </a:avLst>
          </a:prstGeom>
          <a:solidFill>
            <a:srgbClr val="D1C1D1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59147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Onderhoud &amp; ver-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nieuwing additionele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/>
              <a:t>Producten </a:t>
            </a:r>
            <a:r>
              <a:rPr lang="nl-NL" sz="800"/>
              <a:t>(§ 3.7)‏</a:t>
            </a:r>
          </a:p>
        </p:txBody>
      </p:sp>
      <p:cxnSp>
        <p:nvCxnSpPr>
          <p:cNvPr id="30744" name="AutoShape 20"/>
          <p:cNvCxnSpPr>
            <a:cxnSpLocks noChangeShapeType="1"/>
          </p:cNvCxnSpPr>
          <p:nvPr/>
        </p:nvCxnSpPr>
        <p:spPr bwMode="auto">
          <a:xfrm>
            <a:off x="5507038" y="4495800"/>
            <a:ext cx="1046162" cy="212725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0745" name="AutoShape 21"/>
          <p:cNvCxnSpPr>
            <a:cxnSpLocks noChangeShapeType="1"/>
            <a:stCxn id="30727" idx="3"/>
            <a:endCxn id="30728" idx="1"/>
          </p:cNvCxnSpPr>
          <p:nvPr/>
        </p:nvCxnSpPr>
        <p:spPr bwMode="auto">
          <a:xfrm>
            <a:off x="5507038" y="4495800"/>
            <a:ext cx="1008062" cy="97155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0746" name="AutoShape 22"/>
          <p:cNvCxnSpPr>
            <a:cxnSpLocks noChangeShapeType="1"/>
            <a:stCxn id="30740" idx="0"/>
            <a:endCxn id="30727" idx="2"/>
          </p:cNvCxnSpPr>
          <p:nvPr/>
        </p:nvCxnSpPr>
        <p:spPr bwMode="auto">
          <a:xfrm flipV="1">
            <a:off x="4772025" y="4800600"/>
            <a:ext cx="1588" cy="381000"/>
          </a:xfrm>
          <a:prstGeom prst="straightConnector1">
            <a:avLst/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 type="triangle" w="med" len="med"/>
          </a:ln>
        </p:spPr>
      </p:cxnSp>
      <p:sp>
        <p:nvSpPr>
          <p:cNvPr id="30747" name="AutoShape 23"/>
          <p:cNvSpPr>
            <a:spLocks noChangeArrowheads="1"/>
          </p:cNvSpPr>
          <p:nvPr/>
        </p:nvSpPr>
        <p:spPr bwMode="auto">
          <a:xfrm>
            <a:off x="2743200" y="4495800"/>
            <a:ext cx="304800" cy="228600"/>
          </a:xfrm>
          <a:prstGeom prst="leftRightArrow">
            <a:avLst>
              <a:gd name="adj1" fmla="val 50000"/>
              <a:gd name="adj2" fmla="val 26543"/>
            </a:avLst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31" name="Tijdelijke aanduiding voor dianumm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28</a:t>
            </a:fld>
            <a:endParaRPr lang="nl-NL" dirty="0"/>
          </a:p>
        </p:txBody>
      </p:sp>
      <p:sp>
        <p:nvSpPr>
          <p:cNvPr id="32" name="Tijdelijke aanduiding voor voettekst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>
                <a:latin typeface="Verdana" pitchFamily="34" charset="0"/>
              </a:rPr>
              <a:t>Vraag &amp; Antwoord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4036" name="shpBeeldmerk"/>
          <p:cNvSpPr txBox="1">
            <a:spLocks noGrp="1" noChangeArrowheads="1"/>
          </p:cNvSpPr>
          <p:nvPr/>
        </p:nvSpPr>
        <p:spPr bwMode="auto">
          <a:xfrm>
            <a:off x="387350" y="6362700"/>
            <a:ext cx="712788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fld id="{F2EC8FD5-5B8F-4288-9CFF-B1CBA280EA21}" type="slidenum">
              <a:rPr lang="nl-NL" sz="1000">
                <a:solidFill>
                  <a:srgbClr val="FFFFFF"/>
                </a:solidFill>
              </a:rPr>
              <a:pPr eaLnBrk="0" hangingPunct="0"/>
              <a:t>29</a:t>
            </a:fld>
            <a:endParaRPr lang="nl-NL" sz="1000">
              <a:solidFill>
                <a:srgbClr val="FFFFFF"/>
              </a:solidFill>
            </a:endParaRPr>
          </a:p>
        </p:txBody>
      </p:sp>
      <p:pic>
        <p:nvPicPr>
          <p:cNvPr id="440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259013"/>
            <a:ext cx="7489825" cy="4044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29</a:t>
            </a:fld>
            <a:endParaRPr lang="nl-NL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457200" y="1412875"/>
            <a:ext cx="8229600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800" b="1" dirty="0">
                <a:latin typeface="Arial" pitchFamily="34" charset="0"/>
                <a:cs typeface="Lucida Sans Unicode" pitchFamily="34" charset="0"/>
              </a:rPr>
              <a:t/>
            </a:r>
            <a:br>
              <a:rPr lang="nl-NL" sz="2800" b="1" dirty="0">
                <a:latin typeface="Arial" pitchFamily="34" charset="0"/>
                <a:cs typeface="Lucida Sans Unicode" pitchFamily="34" charset="0"/>
              </a:rPr>
            </a:b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spcBef>
                <a:spcPts val="8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1. </a:t>
            </a: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Inleiding Digikoppeling</a:t>
            </a:r>
            <a:endParaRPr lang="nl-NL" sz="3200" dirty="0">
              <a:solidFill>
                <a:srgbClr val="0B2A75"/>
              </a:solidFill>
              <a:cs typeface="Lucida Sans Unicode" pitchFamily="34" charset="0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3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 anchor="t">
            <a:normAutofit/>
          </a:bodyPr>
          <a:lstStyle/>
          <a:p>
            <a:pPr defTabSz="449263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mtClean="0">
                <a:latin typeface="Arial" pitchFamily="34" charset="0"/>
              </a:rPr>
              <a:t>Dank voor uw belangstelling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5060" name="Rectangle 2"/>
          <p:cNvSpPr>
            <a:spLocks noChangeArrowheads="1"/>
          </p:cNvSpPr>
          <p:nvPr/>
        </p:nvSpPr>
        <p:spPr bwMode="auto">
          <a:xfrm>
            <a:off x="1763713" y="2420938"/>
            <a:ext cx="5761037" cy="2825750"/>
          </a:xfrm>
          <a:prstGeom prst="rect">
            <a:avLst/>
          </a:prstGeom>
          <a:solidFill>
            <a:srgbClr val="9A9A9A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Rectangle 4"/>
          <p:cNvSpPr>
            <a:spLocks noChangeArrowheads="1"/>
          </p:cNvSpPr>
          <p:nvPr/>
        </p:nvSpPr>
        <p:spPr bwMode="auto">
          <a:xfrm>
            <a:off x="1547813" y="2205038"/>
            <a:ext cx="5761037" cy="2825750"/>
          </a:xfrm>
          <a:prstGeom prst="rect">
            <a:avLst/>
          </a:prstGeom>
          <a:solidFill>
            <a:srgbClr val="FFFFFF"/>
          </a:solidFill>
          <a:ln w="9360">
            <a:solidFill>
              <a:srgbClr val="0B2A75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400" b="1" dirty="0">
              <a:solidFill>
                <a:srgbClr val="0B2A75"/>
              </a:solidFill>
            </a:endParaRP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400" b="1" dirty="0">
              <a:solidFill>
                <a:srgbClr val="0B2A75"/>
              </a:solidFill>
            </a:endParaRP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400" b="1" dirty="0">
                <a:solidFill>
                  <a:srgbClr val="0B2A75"/>
                </a:solidFill>
              </a:rPr>
              <a:t>Tom Peelen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1400" b="1" i="1" dirty="0" smtClean="0">
                <a:solidFill>
                  <a:srgbClr val="0B2A75"/>
                </a:solidFill>
              </a:rPr>
              <a:t>Stelsel Architect</a:t>
            </a:r>
            <a:endParaRPr lang="nl-NL" sz="1400" b="1" i="1" dirty="0">
              <a:solidFill>
                <a:srgbClr val="0B2A75"/>
              </a:solidFill>
            </a:endParaRP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1400" b="1" dirty="0">
                <a:solidFill>
                  <a:srgbClr val="0B2A75"/>
                </a:solidFill>
              </a:rPr>
              <a:t>06 – 2468 9667</a:t>
            </a: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1400" b="1" dirty="0" err="1">
                <a:solidFill>
                  <a:srgbClr val="0B2A75"/>
                </a:solidFill>
              </a:rPr>
              <a:t>tom.peelen</a:t>
            </a:r>
            <a:r>
              <a:rPr lang="nl-NL" sz="1400" b="1" dirty="0">
                <a:solidFill>
                  <a:srgbClr val="0B2A75"/>
                </a:solidFill>
              </a:rPr>
              <a:t>@</a:t>
            </a:r>
            <a:r>
              <a:rPr lang="nl-NL" sz="1400" b="1" dirty="0" err="1">
                <a:solidFill>
                  <a:srgbClr val="0B2A75"/>
                </a:solidFill>
              </a:rPr>
              <a:t>logius.nl</a:t>
            </a:r>
            <a:endParaRPr lang="nl-NL" sz="1400" b="1" dirty="0">
              <a:solidFill>
                <a:srgbClr val="0B2A75"/>
              </a:solidFill>
            </a:endParaRPr>
          </a:p>
          <a:p>
            <a:pPr defTabSz="449263" eaLnBrk="0" hangingPunct="0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1400" b="1" dirty="0" err="1">
                <a:solidFill>
                  <a:srgbClr val="0B2A75"/>
                </a:solidFill>
              </a:rPr>
              <a:t>www.logius.nl</a:t>
            </a:r>
            <a:endParaRPr lang="nl-NL" sz="1400" b="1" dirty="0">
              <a:solidFill>
                <a:srgbClr val="0B2A75"/>
              </a:solidFill>
            </a:endParaRPr>
          </a:p>
        </p:txBody>
      </p:sp>
      <p:pic>
        <p:nvPicPr>
          <p:cNvPr id="45063" name="shpDatum" descr="RO__vervolgpagina~LPPT.png"/>
          <p:cNvPicPr>
            <a:picLocks noChangeAspect="1"/>
          </p:cNvPicPr>
          <p:nvPr/>
        </p:nvPicPr>
        <p:blipFill>
          <a:blip r:embed="rId3" cstate="print"/>
          <a:srcRect l="46494" r="46805"/>
          <a:stretch>
            <a:fillRect/>
          </a:stretch>
        </p:blipFill>
        <p:spPr bwMode="auto">
          <a:xfrm>
            <a:off x="4156075" y="2211388"/>
            <a:ext cx="6127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4" name="Text Box 6"/>
          <p:cNvSpPr txBox="1">
            <a:spLocks noChangeArrowheads="1"/>
          </p:cNvSpPr>
          <p:nvPr/>
        </p:nvSpPr>
        <p:spPr bwMode="auto">
          <a:xfrm>
            <a:off x="4756150" y="2582863"/>
            <a:ext cx="23066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1000"/>
              <a:t>Logius</a:t>
            </a:r>
            <a:br>
              <a:rPr lang="nl-NL" sz="1000"/>
            </a:br>
            <a:r>
              <a:rPr lang="nl-NL" sz="1000" i="1"/>
              <a:t>Ministerie van Binnenlandse Zaken en Koninkrijksrelaties</a:t>
            </a:r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30</a:t>
            </a:fld>
            <a:endParaRPr lang="nl-NL" dirty="0"/>
          </a:p>
        </p:txBody>
      </p:sp>
      <p:sp>
        <p:nvSpPr>
          <p:cNvPr id="13" name="Tijdelijke aanduiding voor voetteks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 anchor="t">
            <a:norm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b="1" dirty="0" smtClean="0">
                <a:solidFill>
                  <a:srgbClr val="529D26"/>
                </a:solidFill>
              </a:rPr>
              <a:t>2. Digikoppeling enveloppe regelt logistiek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Adressering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Betrouwbaarheid aflevering, </a:t>
            </a:r>
            <a:r>
              <a:rPr lang="nl-NL" dirty="0" err="1" smtClean="0">
                <a:latin typeface="Arial" charset="0"/>
              </a:rPr>
              <a:t>b.v</a:t>
            </a:r>
            <a:r>
              <a:rPr lang="nl-NL" dirty="0" smtClean="0">
                <a:latin typeface="Arial" charset="0"/>
              </a:rPr>
              <a:t>. minimaal één of precies eenmaal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Berichtvolgorde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Beveiliging: identificatie &amp; </a:t>
            </a:r>
            <a:r>
              <a:rPr lang="nl-NL" dirty="0" err="1" smtClean="0">
                <a:latin typeface="Arial" charset="0"/>
              </a:rPr>
              <a:t>authenticatie</a:t>
            </a:r>
            <a:r>
              <a:rPr lang="nl-NL" dirty="0" smtClean="0">
                <a:latin typeface="Arial" charset="0"/>
              </a:rPr>
              <a:t> </a:t>
            </a:r>
            <a:r>
              <a:rPr lang="nl-NL" dirty="0" err="1" smtClean="0">
                <a:latin typeface="Arial" charset="0"/>
              </a:rPr>
              <a:t>tbv</a:t>
            </a:r>
            <a:r>
              <a:rPr lang="nl-NL" dirty="0" smtClean="0">
                <a:latin typeface="Arial" charset="0"/>
              </a:rPr>
              <a:t> autorisatie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err="1" smtClean="0">
                <a:latin typeface="Arial" charset="0"/>
              </a:rPr>
              <a:t>Signing</a:t>
            </a:r>
            <a:r>
              <a:rPr lang="nl-NL" dirty="0" smtClean="0">
                <a:latin typeface="Arial" charset="0"/>
              </a:rPr>
              <a:t> &amp; encryptie van data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Scheiden hoofddocument en bijlagen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Foutafhandeling</a:t>
            </a:r>
          </a:p>
          <a:p>
            <a:pPr lvl="1">
              <a:lnSpc>
                <a:spcPct val="93000"/>
              </a:lnSpc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dirty="0" smtClean="0">
                <a:latin typeface="Arial" charset="0"/>
              </a:rPr>
              <a:t>Etc.</a:t>
            </a:r>
          </a:p>
        </p:txBody>
      </p:sp>
      <p:pic>
        <p:nvPicPr>
          <p:cNvPr id="10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0424" y="3467100"/>
            <a:ext cx="3140075" cy="21806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 anchor="t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b="1" dirty="0" smtClean="0">
                <a:solidFill>
                  <a:srgbClr val="529D26"/>
                </a:solidFill>
              </a:rPr>
              <a:t>2. Digikoppeling en faciliteiten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idx="1"/>
          </p:nvPr>
        </p:nvSpPr>
        <p:spPr/>
        <p:txBody>
          <a:bodyPr lIns="0" tIns="15840" rIns="0" bIns="0"/>
          <a:lstStyle/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Er is geen centrale broker voor Nederland! </a:t>
            </a:r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organisaties moeten zelf een adapter implementeren</a:t>
            </a:r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nl-NL" dirty="0" smtClean="0"/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Essentie: Digikoppeling is een </a:t>
            </a:r>
            <a:r>
              <a:rPr lang="nl-NL" u="sng" dirty="0" smtClean="0"/>
              <a:t>standaard</a:t>
            </a:r>
            <a:r>
              <a:rPr lang="nl-NL" dirty="0" smtClean="0"/>
              <a:t> = pak papier </a:t>
            </a:r>
            <a:br>
              <a:rPr lang="nl-NL" dirty="0" smtClean="0"/>
            </a:br>
            <a:r>
              <a:rPr lang="nl-NL" dirty="0" smtClean="0"/>
              <a:t>dat beschrijft hoe je jouw adapter inricht</a:t>
            </a:r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De inrichting test je tegen de DK</a:t>
            </a:r>
            <a:r>
              <a:rPr lang="nl-NL" u="sng" dirty="0" smtClean="0"/>
              <a:t> </a:t>
            </a:r>
            <a:r>
              <a:rPr lang="nl-NL" u="sng" dirty="0" err="1" smtClean="0"/>
              <a:t>Compliance</a:t>
            </a:r>
            <a:r>
              <a:rPr lang="nl-NL" u="sng" dirty="0" smtClean="0"/>
              <a:t> voorziening</a:t>
            </a:r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Een koppeling </a:t>
            </a:r>
            <a:r>
              <a:rPr lang="nl-NL" dirty="0" err="1" smtClean="0"/>
              <a:t>configureer</a:t>
            </a:r>
            <a:r>
              <a:rPr lang="nl-NL" dirty="0" smtClean="0"/>
              <a:t> je met specificaties (WSDL, CPA) uit het Digikoppeling</a:t>
            </a:r>
            <a:r>
              <a:rPr lang="nl-NL" u="sng" dirty="0" smtClean="0"/>
              <a:t> Service Register</a:t>
            </a:r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nl-NL" dirty="0" smtClean="0"/>
              <a:t>Eigen gegevens stop je in de CPA met </a:t>
            </a:r>
            <a:r>
              <a:rPr lang="nl-NL" u="sng" dirty="0" err="1" smtClean="0"/>
              <a:t>CPA-creatievoorziening</a:t>
            </a:r>
            <a:endParaRPr lang="nl-NL" u="sng" dirty="0" smtClean="0"/>
          </a:p>
          <a:p>
            <a:pPr marL="0" indent="0">
              <a:lnSpc>
                <a:spcPct val="93000"/>
              </a:lnSpc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nl-NL" u="sng" dirty="0" smtClean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 Digikoppeling 2.0	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Digikoppeling 2.0 WUS en </a:t>
            </a:r>
            <a:r>
              <a:rPr lang="nl-NL" dirty="0" err="1" smtClean="0"/>
              <a:t>ebMS</a:t>
            </a:r>
            <a:r>
              <a:rPr lang="nl-NL" dirty="0" smtClean="0"/>
              <a:t> zijn vastgesteld begin 2009</a:t>
            </a:r>
          </a:p>
          <a:p>
            <a:pPr lvl="1"/>
            <a:r>
              <a:rPr lang="nl-NL" dirty="0" smtClean="0"/>
              <a:t>Digikoppeling 2.0 Grote Berichten is vastgesteld eind 2012</a:t>
            </a:r>
          </a:p>
          <a:p>
            <a:pPr lvl="1"/>
            <a:r>
              <a:rPr lang="nl-NL" dirty="0" smtClean="0"/>
              <a:t>Beheer van Digikoppeling inmiddels geformaliseerd</a:t>
            </a:r>
          </a:p>
          <a:p>
            <a:pPr lvl="1"/>
            <a:r>
              <a:rPr lang="nl-NL" dirty="0" smtClean="0"/>
              <a:t>Forum vergadert deze maand en College volgende maand over het opnemen van Digikoppeling 2.0 op de </a:t>
            </a:r>
            <a:r>
              <a:rPr lang="nl-NL" dirty="0" err="1" smtClean="0"/>
              <a:t>PTOLU-lijst</a:t>
            </a:r>
            <a:endParaRPr lang="nl-NL" dirty="0" smtClean="0"/>
          </a:p>
          <a:p>
            <a:pPr lvl="1">
              <a:buNone/>
            </a:pPr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063068-30BD-E04F-ACF1-0E01480D49F7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Status Stelselstandaard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Bekend!?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063068-30BD-E04F-ACF1-0E01480D49F7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457200" y="1412875"/>
            <a:ext cx="8229600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800" b="1" dirty="0">
                <a:latin typeface="Arial" pitchFamily="34" charset="0"/>
                <a:cs typeface="Lucida Sans Unicode" pitchFamily="34" charset="0"/>
              </a:rPr>
              <a:t/>
            </a:r>
            <a:br>
              <a:rPr lang="nl-NL" sz="2800" b="1" dirty="0">
                <a:latin typeface="Arial" pitchFamily="34" charset="0"/>
                <a:cs typeface="Lucida Sans Unicode" pitchFamily="34" charset="0"/>
              </a:rPr>
            </a:b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defTabSz="449263">
              <a:spcBef>
                <a:spcPts val="7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nl-NL" sz="2800" b="1" dirty="0">
              <a:latin typeface="Arial" pitchFamily="34" charset="0"/>
              <a:cs typeface="Lucida Sans Unicode" pitchFamily="34" charset="0"/>
            </a:endParaRPr>
          </a:p>
          <a:p>
            <a:pPr algn="ctr" defTabSz="449263">
              <a:spcBef>
                <a:spcPts val="8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1. </a:t>
            </a:r>
            <a:r>
              <a:rPr lang="nl-NL" sz="3200" dirty="0" smtClean="0">
                <a:solidFill>
                  <a:srgbClr val="0B2A75"/>
                </a:solidFill>
                <a:cs typeface="Lucida Sans Unicode" pitchFamily="34" charset="0"/>
              </a:rPr>
              <a:t>Achtergrond Digikoppeling 3.0</a:t>
            </a:r>
            <a:endParaRPr lang="nl-NL" sz="3200" dirty="0">
              <a:solidFill>
                <a:srgbClr val="0B2A75"/>
              </a:solidFill>
              <a:cs typeface="Lucida Sans Unicode" pitchFamily="34" charset="0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DEFB-6716-4722-AB51-7F6A1620FBF1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Opmaat tot Digikoppeling 3.0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Digikoppeling sinds 2006/2007</a:t>
            </a:r>
          </a:p>
          <a:p>
            <a:pPr lvl="1"/>
            <a:r>
              <a:rPr lang="nl-NL" dirty="0" smtClean="0"/>
              <a:t>Keuze voor dubbelstandaard: </a:t>
            </a:r>
          </a:p>
          <a:p>
            <a:pPr lvl="2"/>
            <a:r>
              <a:rPr lang="nl-NL" dirty="0" smtClean="0"/>
              <a:t>WUS voor bevragen</a:t>
            </a:r>
          </a:p>
          <a:p>
            <a:pPr lvl="2"/>
            <a:r>
              <a:rPr lang="nl-NL" dirty="0" err="1" smtClean="0"/>
              <a:t>ebMS</a:t>
            </a:r>
            <a:r>
              <a:rPr lang="nl-NL" dirty="0" smtClean="0"/>
              <a:t> voor melden</a:t>
            </a:r>
          </a:p>
          <a:p>
            <a:pPr lvl="1"/>
            <a:r>
              <a:rPr lang="nl-NL" dirty="0" smtClean="0"/>
              <a:t>Toenemende protesten over ontbreken van WSRM leiden in 2012 tot een opdracht aan Logius voor impactanalyse</a:t>
            </a:r>
          </a:p>
          <a:p>
            <a:pPr lvl="1"/>
            <a:r>
              <a:rPr lang="nl-NL" dirty="0" smtClean="0"/>
              <a:t>Ronde tafel van bestuurders kiest om </a:t>
            </a:r>
            <a:r>
              <a:rPr lang="nl-NL" dirty="0" err="1" smtClean="0"/>
              <a:t>business-case</a:t>
            </a:r>
            <a:r>
              <a:rPr lang="nl-NL" dirty="0" smtClean="0"/>
              <a:t> Digikoppeling voorop te stellen: iedereen moet ‘binnenboord blijven’.</a:t>
            </a:r>
          </a:p>
          <a:p>
            <a:pPr lvl="1"/>
            <a:r>
              <a:rPr lang="nl-NL" dirty="0" smtClean="0"/>
              <a:t>Advies: Digikoppeling 3.0</a:t>
            </a:r>
          </a:p>
          <a:p>
            <a:pPr marL="630650" lvl="3" indent="-342900">
              <a:buFont typeface="+mj-lt"/>
              <a:buAutoNum type="arabicPeriod"/>
            </a:pPr>
            <a:r>
              <a:rPr lang="nl-NL" dirty="0" smtClean="0"/>
              <a:t>WSRM en </a:t>
            </a:r>
            <a:r>
              <a:rPr lang="nl-NL" dirty="0" err="1" smtClean="0"/>
              <a:t>ebMS</a:t>
            </a:r>
            <a:r>
              <a:rPr lang="nl-NL" dirty="0" smtClean="0"/>
              <a:t> voor 5 jaar gezamenlijk </a:t>
            </a:r>
            <a:r>
              <a:rPr lang="nl-NL" dirty="0" err="1" smtClean="0"/>
              <a:t>èn</a:t>
            </a:r>
            <a:endParaRPr lang="nl-NL" dirty="0" smtClean="0"/>
          </a:p>
          <a:p>
            <a:pPr marL="630650" lvl="3" indent="-342900">
              <a:buFont typeface="+mj-lt"/>
              <a:buAutoNum type="arabicPeriod"/>
            </a:pPr>
            <a:r>
              <a:rPr lang="nl-NL" dirty="0" smtClean="0"/>
              <a:t>Sectorale ontkoppelpunten vertalen bij afwijkende keuzes.</a:t>
            </a:r>
          </a:p>
          <a:p>
            <a:pPr lvl="1"/>
            <a:endParaRPr lang="nl-NL" dirty="0" smtClean="0"/>
          </a:p>
          <a:p>
            <a:pPr marL="90900" indent="-34290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 april 2013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F063068-30BD-E04F-ACF1-0E01480D49F7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Digikoppeling 3.0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1157</Words>
  <Application>Microsoft Office PowerPoint</Application>
  <PresentationFormat>Diavoorstelling (4:3)</PresentationFormat>
  <Paragraphs>442</Paragraphs>
  <Slides>30</Slides>
  <Notes>19</Notes>
  <HiddenSlides>2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Office-thema</vt:lpstr>
      <vt:lpstr>Digikoppeling 3.0</vt:lpstr>
      <vt:lpstr>Agenda</vt:lpstr>
      <vt:lpstr>Dia 3</vt:lpstr>
      <vt:lpstr>2. Digikoppeling enveloppe regelt logistiek</vt:lpstr>
      <vt:lpstr>2. Digikoppeling en faciliteiten</vt:lpstr>
      <vt:lpstr>Status Digikoppeling 2.0 </vt:lpstr>
      <vt:lpstr>Status Stelselstandaard</vt:lpstr>
      <vt:lpstr>Dia 8</vt:lpstr>
      <vt:lpstr>Opmaat tot Digikoppeling 3.0</vt:lpstr>
      <vt:lpstr>2. Digikoppeling – business-case (PWC februari 2010) Alleen stelsel! </vt:lpstr>
      <vt:lpstr>Dia 11</vt:lpstr>
      <vt:lpstr>Digikoppeling release-historie / planning</vt:lpstr>
      <vt:lpstr>Digikoppeling 2.0 Security op berichtniveau</vt:lpstr>
      <vt:lpstr>Digikoppeling 2.0 Attachments</vt:lpstr>
      <vt:lpstr>Behoefte Grote Berichten</vt:lpstr>
      <vt:lpstr>Voorbeeld: selectie van BRP met Grote Berichten</vt:lpstr>
      <vt:lpstr>WSRM model</vt:lpstr>
      <vt:lpstr>Betrouwbaarheid die WSRM toevoegt aan WUS</vt:lpstr>
      <vt:lpstr>Adoptie Grote Berichten</vt:lpstr>
      <vt:lpstr>Dia 20</vt:lpstr>
      <vt:lpstr>Waarom een beheerproces</vt:lpstr>
      <vt:lpstr>Scope beheer</vt:lpstr>
      <vt:lpstr>Aansluiting op productbeheer</vt:lpstr>
      <vt:lpstr>Dia 24</vt:lpstr>
      <vt:lpstr>Digikoppeling participatie belangengroepen</vt:lpstr>
      <vt:lpstr>Algemene stelselsturing</vt:lpstr>
      <vt:lpstr>Belangrijkste sturing</vt:lpstr>
      <vt:lpstr>Geformaliseerd beheerproces (BiSL)</vt:lpstr>
      <vt:lpstr>Vraag &amp; Antwoord</vt:lpstr>
      <vt:lpstr>Dank voor uw belangstelling</vt:lpstr>
    </vt:vector>
  </TitlesOfParts>
  <Company>Rijksoverheid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Peelen</dc:creator>
  <cp:lastModifiedBy>Peelen</cp:lastModifiedBy>
  <cp:revision>47</cp:revision>
  <dcterms:created xsi:type="dcterms:W3CDTF">2013-01-03T13:22:31Z</dcterms:created>
  <dcterms:modified xsi:type="dcterms:W3CDTF">2013-04-02T17:37:30Z</dcterms:modified>
</cp:coreProperties>
</file>